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5"/>
  </p:sldMasterIdLst>
  <p:notesMasterIdLst>
    <p:notesMasterId r:id="rId128"/>
  </p:notesMasterIdLst>
  <p:sldIdLst>
    <p:sldId id="256" r:id="rId6"/>
    <p:sldId id="492" r:id="rId7"/>
    <p:sldId id="493" r:id="rId8"/>
    <p:sldId id="494" r:id="rId9"/>
    <p:sldId id="257" r:id="rId10"/>
    <p:sldId id="258" r:id="rId11"/>
    <p:sldId id="495" r:id="rId12"/>
    <p:sldId id="496" r:id="rId13"/>
    <p:sldId id="260" r:id="rId14"/>
    <p:sldId id="261" r:id="rId15"/>
    <p:sldId id="497" r:id="rId16"/>
    <p:sldId id="498" r:id="rId17"/>
    <p:sldId id="499" r:id="rId18"/>
    <p:sldId id="500" r:id="rId19"/>
    <p:sldId id="501" r:id="rId20"/>
    <p:sldId id="263" r:id="rId21"/>
    <p:sldId id="481" r:id="rId22"/>
    <p:sldId id="264" r:id="rId23"/>
    <p:sldId id="265" r:id="rId24"/>
    <p:sldId id="502" r:id="rId25"/>
    <p:sldId id="266" r:id="rId26"/>
    <p:sldId id="503" r:id="rId27"/>
    <p:sldId id="504" r:id="rId28"/>
    <p:sldId id="564" r:id="rId29"/>
    <p:sldId id="267" r:id="rId30"/>
    <p:sldId id="505" r:id="rId31"/>
    <p:sldId id="268" r:id="rId32"/>
    <p:sldId id="506" r:id="rId33"/>
    <p:sldId id="269" r:id="rId34"/>
    <p:sldId id="507" r:id="rId35"/>
    <p:sldId id="508" r:id="rId36"/>
    <p:sldId id="509" r:id="rId37"/>
    <p:sldId id="270" r:id="rId38"/>
    <p:sldId id="482" r:id="rId39"/>
    <p:sldId id="271" r:id="rId40"/>
    <p:sldId id="510" r:id="rId41"/>
    <p:sldId id="511" r:id="rId42"/>
    <p:sldId id="512" r:id="rId43"/>
    <p:sldId id="513" r:id="rId44"/>
    <p:sldId id="514" r:id="rId45"/>
    <p:sldId id="272" r:id="rId46"/>
    <p:sldId id="515" r:id="rId47"/>
    <p:sldId id="516" r:id="rId48"/>
    <p:sldId id="517" r:id="rId49"/>
    <p:sldId id="518" r:id="rId50"/>
    <p:sldId id="519" r:id="rId51"/>
    <p:sldId id="483" r:id="rId52"/>
    <p:sldId id="484" r:id="rId53"/>
    <p:sldId id="520" r:id="rId54"/>
    <p:sldId id="521" r:id="rId55"/>
    <p:sldId id="485" r:id="rId56"/>
    <p:sldId id="486" r:id="rId57"/>
    <p:sldId id="275" r:id="rId58"/>
    <p:sldId id="523" r:id="rId59"/>
    <p:sldId id="276" r:id="rId60"/>
    <p:sldId id="277" r:id="rId61"/>
    <p:sldId id="278" r:id="rId62"/>
    <p:sldId id="279" r:id="rId63"/>
    <p:sldId id="524" r:id="rId64"/>
    <p:sldId id="525" r:id="rId65"/>
    <p:sldId id="526" r:id="rId66"/>
    <p:sldId id="280" r:id="rId67"/>
    <p:sldId id="281" r:id="rId68"/>
    <p:sldId id="282" r:id="rId69"/>
    <p:sldId id="283" r:id="rId70"/>
    <p:sldId id="527" r:id="rId71"/>
    <p:sldId id="528" r:id="rId72"/>
    <p:sldId id="284" r:id="rId73"/>
    <p:sldId id="285" r:id="rId74"/>
    <p:sldId id="286" r:id="rId75"/>
    <p:sldId id="487" r:id="rId76"/>
    <p:sldId id="529" r:id="rId77"/>
    <p:sldId id="287" r:id="rId78"/>
    <p:sldId id="488" r:id="rId79"/>
    <p:sldId id="530" r:id="rId80"/>
    <p:sldId id="531" r:id="rId81"/>
    <p:sldId id="532" r:id="rId82"/>
    <p:sldId id="533" r:id="rId83"/>
    <p:sldId id="534" r:id="rId84"/>
    <p:sldId id="289" r:id="rId85"/>
    <p:sldId id="535" r:id="rId86"/>
    <p:sldId id="536" r:id="rId87"/>
    <p:sldId id="489" r:id="rId88"/>
    <p:sldId id="537" r:id="rId89"/>
    <p:sldId id="538" r:id="rId90"/>
    <p:sldId id="291" r:id="rId91"/>
    <p:sldId id="294" r:id="rId92"/>
    <p:sldId id="539" r:id="rId93"/>
    <p:sldId id="540" r:id="rId94"/>
    <p:sldId id="541" r:id="rId95"/>
    <p:sldId id="542" r:id="rId96"/>
    <p:sldId id="543" r:id="rId97"/>
    <p:sldId id="295" r:id="rId98"/>
    <p:sldId id="544" r:id="rId99"/>
    <p:sldId id="545" r:id="rId100"/>
    <p:sldId id="546" r:id="rId101"/>
    <p:sldId id="547" r:id="rId102"/>
    <p:sldId id="548" r:id="rId103"/>
    <p:sldId id="296" r:id="rId104"/>
    <p:sldId id="549" r:id="rId105"/>
    <p:sldId id="550" r:id="rId106"/>
    <p:sldId id="551" r:id="rId107"/>
    <p:sldId id="552" r:id="rId108"/>
    <p:sldId id="553" r:id="rId109"/>
    <p:sldId id="554" r:id="rId110"/>
    <p:sldId id="555" r:id="rId111"/>
    <p:sldId id="298" r:id="rId112"/>
    <p:sldId id="299" r:id="rId113"/>
    <p:sldId id="556" r:id="rId114"/>
    <p:sldId id="557" r:id="rId115"/>
    <p:sldId id="558" r:id="rId116"/>
    <p:sldId id="312" r:id="rId117"/>
    <p:sldId id="313" r:id="rId118"/>
    <p:sldId id="559" r:id="rId119"/>
    <p:sldId id="560" r:id="rId120"/>
    <p:sldId id="561" r:id="rId121"/>
    <p:sldId id="562" r:id="rId122"/>
    <p:sldId id="314" r:id="rId123"/>
    <p:sldId id="315" r:id="rId124"/>
    <p:sldId id="491" r:id="rId125"/>
    <p:sldId id="316" r:id="rId126"/>
    <p:sldId id="563" r:id="rId127"/>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8000"/>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30" autoAdjust="0"/>
    <p:restoredTop sz="94660"/>
  </p:normalViewPr>
  <p:slideViewPr>
    <p:cSldViewPr>
      <p:cViewPr varScale="1">
        <p:scale>
          <a:sx n="78" d="100"/>
          <a:sy n="78" d="100"/>
        </p:scale>
        <p:origin x="918"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notesMaster" Target="notesMasters/notesMaster1.xml"/><Relationship Id="rId5" Type="http://schemas.openxmlformats.org/officeDocument/2006/relationships/slideMaster" Target="slideMasters/slideMaster1.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presProps" Target="presProps.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viewProps" Target="viewProp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theme" Target="theme/theme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tableStyles" Target="tableStyle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4" Type="http://schemas.openxmlformats.org/officeDocument/2006/relationships/customXml" Target="../customXml/item4.xml"/><Relationship Id="rId9" Type="http://schemas.openxmlformats.org/officeDocument/2006/relationships/slide" Target="slides/slide4.xml"/><Relationship Id="rId26" Type="http://schemas.openxmlformats.org/officeDocument/2006/relationships/slide" Target="slides/slide2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fontAlgn="auto">
              <a:spcBef>
                <a:spcPts val="0"/>
              </a:spcBef>
              <a:spcAft>
                <a:spcPts val="0"/>
              </a:spcAft>
              <a:defRPr sz="1200" dirty="0">
                <a:latin typeface="+mn-lt"/>
                <a:cs typeface="+mn-cs"/>
              </a:defRPr>
            </a:lvl1pPr>
          </a:lstStyle>
          <a:p>
            <a:pPr>
              <a:defRPr/>
            </a:pPr>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fontAlgn="auto">
              <a:spcBef>
                <a:spcPts val="0"/>
              </a:spcBef>
              <a:spcAft>
                <a:spcPts val="0"/>
              </a:spcAft>
              <a:defRPr sz="1200">
                <a:latin typeface="+mn-lt"/>
                <a:cs typeface="+mn-cs"/>
              </a:defRPr>
            </a:lvl1pPr>
          </a:lstStyle>
          <a:p>
            <a:pPr>
              <a:defRPr/>
            </a:pPr>
            <a:fld id="{3A87DD64-83EB-4F10-9E75-D7C4B7CC9805}" type="datetimeFigureOut">
              <a:rPr lang="en-US"/>
              <a:pPr>
                <a:defRPr/>
              </a:pPr>
              <a:t>3/22/2016</a:t>
            </a:fld>
            <a:endParaRPr lang="en-US" dirty="0"/>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lvl="0"/>
            <a:endParaRPr lang="en-US" noProof="0" dirty="0" smtClean="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fontAlgn="auto">
              <a:spcBef>
                <a:spcPts val="0"/>
              </a:spcBef>
              <a:spcAft>
                <a:spcPts val="0"/>
              </a:spcAft>
              <a:defRPr sz="1200" dirty="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wrap="square" lIns="93177" tIns="46589" rIns="93177" bIns="46589" numCol="1" anchor="b" anchorCtr="0" compatLnSpc="1">
            <a:prstTxWarp prst="textNoShape">
              <a:avLst/>
            </a:prstTxWarp>
          </a:bodyPr>
          <a:lstStyle>
            <a:lvl1pPr algn="r">
              <a:defRPr sz="1200">
                <a:latin typeface="Calibri" panose="020F0502020204030204" pitchFamily="34" charset="0"/>
              </a:defRPr>
            </a:lvl1pPr>
          </a:lstStyle>
          <a:p>
            <a:fld id="{20909442-C06D-4B61-A99C-33116BDCAFDE}" type="slidenum">
              <a:rPr lang="en-US" altLang="en-US"/>
              <a:pPr/>
              <a:t>‹#›</a:t>
            </a:fld>
            <a:endParaRPr lang="en-US" altLang="en-US"/>
          </a:p>
        </p:txBody>
      </p:sp>
    </p:spTree>
    <p:extLst>
      <p:ext uri="{BB962C8B-B14F-4D97-AF65-F5344CB8AC3E}">
        <p14:creationId xmlns:p14="http://schemas.microsoft.com/office/powerpoint/2010/main" val="91669374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3"/>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grpSp>
        <p:nvGrpSpPr>
          <p:cNvPr id="5" name="Group 18"/>
          <p:cNvGrpSpPr>
            <a:grpSpLocks/>
          </p:cNvGrpSpPr>
          <p:nvPr/>
        </p:nvGrpSpPr>
        <p:grpSpPr bwMode="auto">
          <a:xfrm>
            <a:off x="-3175" y="4953000"/>
            <a:ext cx="9147175" cy="1911350"/>
            <a:chOff x="-3765" y="4832896"/>
            <a:chExt cx="9147765" cy="2032192"/>
          </a:xfrm>
        </p:grpSpPr>
        <p:sp>
          <p:nvSpPr>
            <p:cNvPr id="6" name="Freeform 5"/>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latin typeface="+mn-lt"/>
                <a:cs typeface="+mn-cs"/>
              </a:endParaRPr>
            </a:p>
          </p:txBody>
        </p:sp>
        <p:sp>
          <p:nvSpPr>
            <p:cNvPr id="7" name="Freeform 20"/>
            <p:cNvSpPr>
              <a:spLocks/>
            </p:cNvSpPr>
            <p:nvPr/>
          </p:nvSpPr>
          <p:spPr bwMode="auto">
            <a:xfrm>
              <a:off x="35926" y="5135025"/>
              <a:ext cx="9108074" cy="838869"/>
            </a:xfrm>
            <a:custGeom>
              <a:avLst/>
              <a:gdLst>
                <a:gd name="T0" fmla="*/ 0 w 5760"/>
                <a:gd name="T1" fmla="*/ 0 h 528"/>
                <a:gd name="T2" fmla="*/ 9108074 w 5760"/>
                <a:gd name="T3" fmla="*/ 0 h 528"/>
                <a:gd name="T4" fmla="*/ 9108074 w 5760"/>
                <a:gd name="T5" fmla="*/ 838869 h 528"/>
                <a:gd name="T6" fmla="*/ 75901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0" y="0"/>
                  </a:moveTo>
                  <a:lnTo>
                    <a:pt x="5760" y="0"/>
                  </a:lnTo>
                  <a:lnTo>
                    <a:pt x="5760" y="528"/>
                  </a:lnTo>
                  <a:lnTo>
                    <a:pt x="48" y="0"/>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8" name="Freeform 7"/>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cxnSp>
          <p:nvCxnSpPr>
            <p:cNvPr id="10" name="Straight Connector 9"/>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11" name="Action Button: Forward or Next 10">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dirty="0"/>
          </a:p>
        </p:txBody>
      </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a:p>
        </p:txBody>
      </p:sp>
      <p:sp>
        <p:nvSpPr>
          <p:cNvPr id="12" name="Date Placeholder 29"/>
          <p:cNvSpPr>
            <a:spLocks noGrp="1"/>
          </p:cNvSpPr>
          <p:nvPr>
            <p:ph type="dt" sz="half" idx="10"/>
          </p:nvPr>
        </p:nvSpPr>
        <p:spPr/>
        <p:txBody>
          <a:bodyPr/>
          <a:lstStyle>
            <a:lvl1pPr>
              <a:defRPr smtClean="0">
                <a:solidFill>
                  <a:srgbClr val="FFFFFF"/>
                </a:solidFill>
              </a:defRPr>
            </a:lvl1pPr>
            <a:extLst/>
          </a:lstStyle>
          <a:p>
            <a:pPr>
              <a:defRPr/>
            </a:pPr>
            <a:fld id="{E0E8072F-0CB6-4A9B-92DE-F6124DB33B9F}" type="datetime1">
              <a:rPr lang="en-US"/>
              <a:pPr>
                <a:defRPr/>
              </a:pPr>
              <a:t>3/22/2016</a:t>
            </a:fld>
            <a:endParaRPr lang="en-US" dirty="0"/>
          </a:p>
        </p:txBody>
      </p:sp>
      <p:sp>
        <p:nvSpPr>
          <p:cNvPr id="13" name="Slide Number Placeholder 26"/>
          <p:cNvSpPr>
            <a:spLocks noGrp="1"/>
          </p:cNvSpPr>
          <p:nvPr>
            <p:ph type="sldNum" sz="quarter" idx="11"/>
          </p:nvPr>
        </p:nvSpPr>
        <p:spPr/>
        <p:txBody>
          <a:bodyPr/>
          <a:lstStyle>
            <a:lvl1pPr>
              <a:defRPr>
                <a:solidFill>
                  <a:srgbClr val="FFFFFF"/>
                </a:solidFill>
              </a:defRPr>
            </a:lvl1pPr>
          </a:lstStyle>
          <a:p>
            <a:fld id="{66B45630-302B-4C1C-BCDC-BABA2B44336E}" type="slidenum">
              <a:rPr lang="en-US" altLang="en-US"/>
              <a:pPr/>
              <a:t>‹#›</a:t>
            </a:fld>
            <a:endParaRPr lang="en-US" altLang="en-US"/>
          </a:p>
        </p:txBody>
      </p:sp>
      <p:sp>
        <p:nvSpPr>
          <p:cNvPr id="14" name="Footer Placeholder 18"/>
          <p:cNvSpPr>
            <a:spLocks noGrp="1"/>
          </p:cNvSpPr>
          <p:nvPr>
            <p:ph type="ftr" sz="quarter" idx="12"/>
          </p:nvPr>
        </p:nvSpPr>
        <p:spPr>
          <a:xfrm>
            <a:off x="2743200" y="6408738"/>
            <a:ext cx="3987800" cy="365125"/>
          </a:xfrm>
        </p:spPr>
        <p:txBody>
          <a:bodyPr/>
          <a:lstStyle>
            <a:lvl1pPr>
              <a:defRPr dirty="0" smtClean="0">
                <a:solidFill>
                  <a:schemeClr val="accent1">
                    <a:tint val="20000"/>
                  </a:schemeClr>
                </a:solidFill>
              </a:defRPr>
            </a:lvl1pPr>
            <a:extLst/>
          </a:lstStyle>
          <a:p>
            <a:pPr>
              <a:defRPr/>
            </a:pPr>
            <a:r>
              <a:rPr lang="en-US"/>
              <a:t>©1992-2014 by Pearson Education, Inc. All Rights Reserved.</a:t>
            </a:r>
          </a:p>
        </p:txBody>
      </p:sp>
    </p:spTree>
    <p:extLst>
      <p:ext uri="{BB962C8B-B14F-4D97-AF65-F5344CB8AC3E}">
        <p14:creationId xmlns:p14="http://schemas.microsoft.com/office/powerpoint/2010/main" val="3183514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AADC60F4-C567-4ACC-9461-8777313FD900}" type="datetime1">
              <a:rPr lang="en-US"/>
              <a:pPr>
                <a:defRPr/>
              </a:pPr>
              <a:t>3/22/2016</a:t>
            </a:fld>
            <a:endParaRPr lang="en-US" dirty="0"/>
          </a:p>
        </p:txBody>
      </p:sp>
      <p:sp>
        <p:nvSpPr>
          <p:cNvPr id="5" name="Footer Placeholder 21"/>
          <p:cNvSpPr>
            <a:spLocks noGrp="1"/>
          </p:cNvSpPr>
          <p:nvPr>
            <p:ph type="ftr" sz="quarter" idx="11"/>
          </p:nvPr>
        </p:nvSpPr>
        <p:spPr/>
        <p:txBody>
          <a:bodyPr/>
          <a:lstStyle>
            <a:lvl1pPr>
              <a:defRPr/>
            </a:lvl1pPr>
          </a:lstStyle>
          <a:p>
            <a:pPr>
              <a:defRPr/>
            </a:pPr>
            <a:r>
              <a:rPr lang="en-US"/>
              <a:t>©1992-2014 by Pearson Education, Inc. All Rights Reserved.</a:t>
            </a:r>
          </a:p>
        </p:txBody>
      </p:sp>
      <p:sp>
        <p:nvSpPr>
          <p:cNvPr id="6" name="Slide Number Placeholder 17"/>
          <p:cNvSpPr>
            <a:spLocks noGrp="1"/>
          </p:cNvSpPr>
          <p:nvPr>
            <p:ph type="sldNum" sz="quarter" idx="12"/>
          </p:nvPr>
        </p:nvSpPr>
        <p:spPr/>
        <p:txBody>
          <a:bodyPr/>
          <a:lstStyle>
            <a:lvl1pPr>
              <a:defRPr/>
            </a:lvl1pPr>
          </a:lstStyle>
          <a:p>
            <a:fld id="{954D12D1-602B-40CB-B127-D84E6B7AEC9C}" type="slidenum">
              <a:rPr lang="en-US" altLang="en-US"/>
              <a:pPr/>
              <a:t>‹#›</a:t>
            </a:fld>
            <a:endParaRPr lang="en-US" altLang="en-US"/>
          </a:p>
        </p:txBody>
      </p:sp>
    </p:spTree>
    <p:extLst>
      <p:ext uri="{BB962C8B-B14F-4D97-AF65-F5344CB8AC3E}">
        <p14:creationId xmlns:p14="http://schemas.microsoft.com/office/powerpoint/2010/main" val="1798933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1D06EFE9-E326-4DC0-911E-45BC81C9098E}" type="datetime1">
              <a:rPr lang="en-US"/>
              <a:pPr>
                <a:defRPr/>
              </a:pPr>
              <a:t>3/22/2016</a:t>
            </a:fld>
            <a:endParaRPr lang="en-US" dirty="0"/>
          </a:p>
        </p:txBody>
      </p:sp>
      <p:sp>
        <p:nvSpPr>
          <p:cNvPr id="5" name="Footer Placeholder 21"/>
          <p:cNvSpPr>
            <a:spLocks noGrp="1"/>
          </p:cNvSpPr>
          <p:nvPr>
            <p:ph type="ftr" sz="quarter" idx="11"/>
          </p:nvPr>
        </p:nvSpPr>
        <p:spPr/>
        <p:txBody>
          <a:bodyPr/>
          <a:lstStyle>
            <a:lvl1pPr>
              <a:defRPr/>
            </a:lvl1pPr>
          </a:lstStyle>
          <a:p>
            <a:pPr>
              <a:defRPr/>
            </a:pPr>
            <a:r>
              <a:rPr lang="en-US"/>
              <a:t>©1992-2014 by Pearson Education, Inc. All Rights Reserved.</a:t>
            </a:r>
          </a:p>
        </p:txBody>
      </p:sp>
      <p:sp>
        <p:nvSpPr>
          <p:cNvPr id="6" name="Slide Number Placeholder 17"/>
          <p:cNvSpPr>
            <a:spLocks noGrp="1"/>
          </p:cNvSpPr>
          <p:nvPr>
            <p:ph type="sldNum" sz="quarter" idx="12"/>
          </p:nvPr>
        </p:nvSpPr>
        <p:spPr/>
        <p:txBody>
          <a:bodyPr/>
          <a:lstStyle>
            <a:lvl1pPr>
              <a:defRPr/>
            </a:lvl1pPr>
          </a:lstStyle>
          <a:p>
            <a:fld id="{C9ED176E-3FEF-4080-89B1-6E2C328A8952}" type="slidenum">
              <a:rPr lang="en-US" altLang="en-US"/>
              <a:pPr/>
              <a:t>‹#›</a:t>
            </a:fld>
            <a:endParaRPr lang="en-US" altLang="en-US"/>
          </a:p>
        </p:txBody>
      </p:sp>
    </p:spTree>
    <p:extLst>
      <p:ext uri="{BB962C8B-B14F-4D97-AF65-F5344CB8AC3E}">
        <p14:creationId xmlns:p14="http://schemas.microsoft.com/office/powerpoint/2010/main" val="12526294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ABA4D3E1-C500-48D7-B71B-49B238972FDD}" type="datetime1">
              <a:rPr lang="en-US"/>
              <a:pPr>
                <a:defRPr/>
              </a:pPr>
              <a:t>3/22/2016</a:t>
            </a:fld>
            <a:endParaRPr lang="en-US" dirty="0"/>
          </a:p>
        </p:txBody>
      </p:sp>
      <p:sp>
        <p:nvSpPr>
          <p:cNvPr id="5" name="Footer Placeholder 21"/>
          <p:cNvSpPr>
            <a:spLocks noGrp="1"/>
          </p:cNvSpPr>
          <p:nvPr>
            <p:ph type="ftr" sz="quarter" idx="11"/>
          </p:nvPr>
        </p:nvSpPr>
        <p:spPr/>
        <p:txBody>
          <a:bodyPr/>
          <a:lstStyle>
            <a:lvl1pPr>
              <a:defRPr/>
            </a:lvl1pPr>
          </a:lstStyle>
          <a:p>
            <a:pPr>
              <a:defRPr/>
            </a:pPr>
            <a:r>
              <a:rPr lang="en-US"/>
              <a:t>©1992-2014 by Pearson Education, Inc. All Rights Reserved.</a:t>
            </a:r>
          </a:p>
        </p:txBody>
      </p:sp>
      <p:sp>
        <p:nvSpPr>
          <p:cNvPr id="6" name="Slide Number Placeholder 17"/>
          <p:cNvSpPr>
            <a:spLocks noGrp="1"/>
          </p:cNvSpPr>
          <p:nvPr>
            <p:ph type="sldNum" sz="quarter" idx="12"/>
          </p:nvPr>
        </p:nvSpPr>
        <p:spPr/>
        <p:txBody>
          <a:bodyPr/>
          <a:lstStyle>
            <a:lvl1pPr>
              <a:defRPr/>
            </a:lvl1pPr>
          </a:lstStyle>
          <a:p>
            <a:fld id="{5D6087F1-B6F1-4C31-8749-60BA99A594CE}" type="slidenum">
              <a:rPr lang="en-US" altLang="en-US"/>
              <a:pPr/>
              <a:t>‹#›</a:t>
            </a:fld>
            <a:endParaRPr lang="en-US" altLang="en-US"/>
          </a:p>
        </p:txBody>
      </p:sp>
    </p:spTree>
    <p:extLst>
      <p:ext uri="{BB962C8B-B14F-4D97-AF65-F5344CB8AC3E}">
        <p14:creationId xmlns:p14="http://schemas.microsoft.com/office/powerpoint/2010/main" val="631165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Action Button: Back or Previous 3">
            <a:hlinkClick r:id="" action="ppaction://hlinkshowjump?jump=previousslide" highlightClick="1"/>
          </p:cNvPr>
          <p:cNvSpPr/>
          <p:nvPr/>
        </p:nvSpPr>
        <p:spPr>
          <a:xfrm>
            <a:off x="8305800" y="152400"/>
            <a:ext cx="304800" cy="304800"/>
          </a:xfrm>
          <a:prstGeom prst="actionButtonBackPrevious">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dirty="0"/>
          </a:p>
        </p:txBody>
      </p:sp>
      <p:sp>
        <p:nvSpPr>
          <p:cNvPr id="5" name="Action Button: Forward or Next 4">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dirty="0"/>
          </a:p>
        </p:txBody>
      </p:sp>
      <p:sp>
        <p:nvSpPr>
          <p:cNvPr id="3" name="Content Placeholder 2"/>
          <p:cNvSpPr>
            <a:spLocks noGrp="1"/>
          </p:cNvSpPr>
          <p:nvPr>
            <p:ph idx="1"/>
          </p:nvPr>
        </p:nvSpPr>
        <p:spPr/>
        <p:txBody>
          <a:bodyPr/>
          <a:lstStyle>
            <a:lvl2pPr>
              <a:buFont typeface="Wingdings" pitchFamily="2" charset="2"/>
              <a:buChar char="§"/>
              <a:defRPr/>
            </a:lvl2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p:txBody>
          <a:bodyPr rtlCol="0"/>
          <a:lstStyle>
            <a:extLst/>
          </a:lstStyle>
          <a:p>
            <a:r>
              <a:rPr lang="en-US" smtClean="0"/>
              <a:t>Click to edit Master title style</a:t>
            </a:r>
            <a:endParaRPr lang="en-US"/>
          </a:p>
        </p:txBody>
      </p:sp>
      <p:sp>
        <p:nvSpPr>
          <p:cNvPr id="6" name="Date Placeholder 3"/>
          <p:cNvSpPr>
            <a:spLocks noGrp="1"/>
          </p:cNvSpPr>
          <p:nvPr>
            <p:ph type="dt" sz="half" idx="10"/>
          </p:nvPr>
        </p:nvSpPr>
        <p:spPr/>
        <p:txBody>
          <a:bodyPr/>
          <a:lstStyle>
            <a:lvl1pPr>
              <a:defRPr smtClean="0"/>
            </a:lvl1pPr>
            <a:extLst/>
          </a:lstStyle>
          <a:p>
            <a:pPr>
              <a:defRPr/>
            </a:pPr>
            <a:fld id="{0EA6FCA5-BF4C-4371-94D9-EEE293810005}" type="datetime1">
              <a:rPr lang="en-US"/>
              <a:pPr>
                <a:defRPr/>
              </a:pPr>
              <a:t>3/22/2016</a:t>
            </a:fld>
            <a:endParaRPr lang="en-US" dirty="0"/>
          </a:p>
        </p:txBody>
      </p:sp>
      <p:sp>
        <p:nvSpPr>
          <p:cNvPr id="8" name="Footer Placeholder 4"/>
          <p:cNvSpPr>
            <a:spLocks noGrp="1"/>
          </p:cNvSpPr>
          <p:nvPr>
            <p:ph type="ftr" sz="quarter" idx="11"/>
          </p:nvPr>
        </p:nvSpPr>
        <p:spPr>
          <a:xfrm>
            <a:off x="4114800" y="6408738"/>
            <a:ext cx="2616200" cy="365125"/>
          </a:xfrm>
        </p:spPr>
        <p:txBody>
          <a:bodyPr/>
          <a:lstStyle>
            <a:lvl1pPr>
              <a:defRPr dirty="0" smtClean="0"/>
            </a:lvl1pPr>
            <a:extLst/>
          </a:lstStyle>
          <a:p>
            <a:pPr>
              <a:defRPr/>
            </a:pPr>
            <a:r>
              <a:rPr lang="en-US"/>
              <a:t>©1992-2014 by Pearson Education, Inc. All Rights Reserved.</a:t>
            </a:r>
          </a:p>
        </p:txBody>
      </p:sp>
      <p:sp>
        <p:nvSpPr>
          <p:cNvPr id="9" name="Slide Number Placeholder 5"/>
          <p:cNvSpPr>
            <a:spLocks noGrp="1"/>
          </p:cNvSpPr>
          <p:nvPr>
            <p:ph type="sldNum" sz="quarter" idx="12"/>
          </p:nvPr>
        </p:nvSpPr>
        <p:spPr/>
        <p:txBody>
          <a:bodyPr/>
          <a:lstStyle>
            <a:lvl1pPr>
              <a:defRPr/>
            </a:lvl1pPr>
          </a:lstStyle>
          <a:p>
            <a:fld id="{C127D623-30DC-452E-A6EA-7E2867CF4A6A}" type="slidenum">
              <a:rPr lang="en-US" altLang="en-US"/>
              <a:pPr/>
              <a:t>‹#›</a:t>
            </a:fld>
            <a:endParaRPr lang="en-US" altLang="en-US"/>
          </a:p>
        </p:txBody>
      </p:sp>
    </p:spTree>
    <p:extLst>
      <p:ext uri="{BB962C8B-B14F-4D97-AF65-F5344CB8AC3E}">
        <p14:creationId xmlns:p14="http://schemas.microsoft.com/office/powerpoint/2010/main" val="2437236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4" name="Chevron 3"/>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fontAlgn="auto">
              <a:spcBef>
                <a:spcPts val="0"/>
              </a:spcBef>
              <a:spcAft>
                <a:spcPts val="0"/>
              </a:spcAft>
              <a:defRPr/>
            </a:pPr>
            <a:endParaRPr lang="en-US" dirty="0"/>
          </a:p>
        </p:txBody>
      </p:sp>
      <p:sp>
        <p:nvSpPr>
          <p:cNvPr id="5" name="Chevron 4"/>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fontAlgn="auto">
              <a:spcBef>
                <a:spcPts val="0"/>
              </a:spcBef>
              <a:spcAft>
                <a:spcPts val="0"/>
              </a:spcAft>
              <a:defRPr/>
            </a:pPr>
            <a:endParaRPr lang="en-US" dirty="0"/>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
        <p:nvSpPr>
          <p:cNvPr id="6" name="Date Placeholder 3"/>
          <p:cNvSpPr>
            <a:spLocks noGrp="1"/>
          </p:cNvSpPr>
          <p:nvPr>
            <p:ph type="dt" sz="half" idx="10"/>
          </p:nvPr>
        </p:nvSpPr>
        <p:spPr/>
        <p:txBody>
          <a:bodyPr/>
          <a:lstStyle>
            <a:lvl1pPr>
              <a:defRPr smtClean="0"/>
            </a:lvl1pPr>
            <a:extLst/>
          </a:lstStyle>
          <a:p>
            <a:pPr>
              <a:defRPr/>
            </a:pPr>
            <a:fld id="{0E13F9DA-0FE1-4DD1-ABFA-2381B0CC6D23}" type="datetime1">
              <a:rPr lang="en-US"/>
              <a:pPr>
                <a:defRPr/>
              </a:pPr>
              <a:t>3/22/2016</a:t>
            </a:fld>
            <a:endParaRPr lang="en-US" dirty="0"/>
          </a:p>
        </p:txBody>
      </p:sp>
      <p:sp>
        <p:nvSpPr>
          <p:cNvPr id="7" name="Footer Placeholder 4"/>
          <p:cNvSpPr>
            <a:spLocks noGrp="1"/>
          </p:cNvSpPr>
          <p:nvPr>
            <p:ph type="ftr" sz="quarter" idx="11"/>
          </p:nvPr>
        </p:nvSpPr>
        <p:spPr/>
        <p:txBody>
          <a:bodyPr/>
          <a:lstStyle>
            <a:lvl1pPr>
              <a:defRPr dirty="0" smtClean="0"/>
            </a:lvl1pPr>
            <a:extLst/>
          </a:lstStyle>
          <a:p>
            <a:pPr>
              <a:defRPr/>
            </a:pPr>
            <a:r>
              <a:rPr lang="en-US"/>
              <a:t>©1992-2014 by Pearson Education, Inc. All Rights Reserved.</a:t>
            </a:r>
          </a:p>
        </p:txBody>
      </p:sp>
      <p:sp>
        <p:nvSpPr>
          <p:cNvPr id="8" name="Slide Number Placeholder 5"/>
          <p:cNvSpPr>
            <a:spLocks noGrp="1"/>
          </p:cNvSpPr>
          <p:nvPr>
            <p:ph type="sldNum" sz="quarter" idx="12"/>
          </p:nvPr>
        </p:nvSpPr>
        <p:spPr/>
        <p:txBody>
          <a:bodyPr/>
          <a:lstStyle>
            <a:lvl1pPr>
              <a:defRPr/>
            </a:lvl1pPr>
          </a:lstStyle>
          <a:p>
            <a:fld id="{4F5DE063-B094-4D68-AA5F-AF6D656D4730}" type="slidenum">
              <a:rPr lang="en-US" altLang="en-US"/>
              <a:pPr/>
              <a:t>‹#›</a:t>
            </a:fld>
            <a:endParaRPr lang="en-US" altLang="en-US"/>
          </a:p>
        </p:txBody>
      </p:sp>
    </p:spTree>
    <p:extLst>
      <p:ext uri="{BB962C8B-B14F-4D97-AF65-F5344CB8AC3E}">
        <p14:creationId xmlns:p14="http://schemas.microsoft.com/office/powerpoint/2010/main" val="335172870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7"/>
          <p:cNvSpPr>
            <a:spLocks noGrp="1"/>
          </p:cNvSpPr>
          <p:nvPr>
            <p:ph type="title"/>
          </p:nvPr>
        </p:nvSpPr>
        <p:spPr/>
        <p:txBody>
          <a:bodyPr rtlCol="0"/>
          <a:lstStyle>
            <a:extLst/>
          </a:lstStyle>
          <a:p>
            <a:r>
              <a:rPr lang="en-US" smtClean="0"/>
              <a:t>Click to edit Master title style</a:t>
            </a:r>
            <a:endParaRPr lang="en-US"/>
          </a:p>
        </p:txBody>
      </p:sp>
      <p:sp>
        <p:nvSpPr>
          <p:cNvPr id="5" name="Date Placeholder 4"/>
          <p:cNvSpPr>
            <a:spLocks noGrp="1"/>
          </p:cNvSpPr>
          <p:nvPr>
            <p:ph type="dt" sz="half" idx="10"/>
          </p:nvPr>
        </p:nvSpPr>
        <p:spPr/>
        <p:txBody>
          <a:bodyPr/>
          <a:lstStyle>
            <a:lvl1pPr>
              <a:defRPr smtClean="0"/>
            </a:lvl1pPr>
            <a:extLst/>
          </a:lstStyle>
          <a:p>
            <a:pPr>
              <a:defRPr/>
            </a:pPr>
            <a:fld id="{1E6501D9-36F9-49BF-81C3-E8B74EB954C9}" type="datetime1">
              <a:rPr lang="en-US"/>
              <a:pPr>
                <a:defRPr/>
              </a:pPr>
              <a:t>3/22/2016</a:t>
            </a:fld>
            <a:endParaRPr lang="en-US" dirty="0"/>
          </a:p>
        </p:txBody>
      </p:sp>
      <p:sp>
        <p:nvSpPr>
          <p:cNvPr id="6" name="Footer Placeholder 5"/>
          <p:cNvSpPr>
            <a:spLocks noGrp="1"/>
          </p:cNvSpPr>
          <p:nvPr>
            <p:ph type="ftr" sz="quarter" idx="11"/>
          </p:nvPr>
        </p:nvSpPr>
        <p:spPr/>
        <p:txBody>
          <a:bodyPr/>
          <a:lstStyle>
            <a:lvl1pPr>
              <a:defRPr dirty="0" smtClean="0"/>
            </a:lvl1pPr>
            <a:extLst/>
          </a:lstStyle>
          <a:p>
            <a:pPr>
              <a:defRPr/>
            </a:pPr>
            <a:r>
              <a:rPr lang="en-US"/>
              <a:t>©1992-2014 by Pearson Education, Inc. All Rights Reserved.</a:t>
            </a:r>
          </a:p>
        </p:txBody>
      </p:sp>
      <p:sp>
        <p:nvSpPr>
          <p:cNvPr id="7" name="Slide Number Placeholder 6"/>
          <p:cNvSpPr>
            <a:spLocks noGrp="1"/>
          </p:cNvSpPr>
          <p:nvPr>
            <p:ph type="sldNum" sz="quarter" idx="12"/>
          </p:nvPr>
        </p:nvSpPr>
        <p:spPr/>
        <p:txBody>
          <a:bodyPr/>
          <a:lstStyle>
            <a:lvl1pPr>
              <a:defRPr/>
            </a:lvl1pPr>
          </a:lstStyle>
          <a:p>
            <a:fld id="{E29B5F37-882F-4AED-8453-BBB5F9B45B57}" type="slidenum">
              <a:rPr lang="en-US" altLang="en-US"/>
              <a:pPr/>
              <a:t>‹#›</a:t>
            </a:fld>
            <a:endParaRPr lang="en-US" altLang="en-US"/>
          </a:p>
        </p:txBody>
      </p:sp>
    </p:spTree>
    <p:extLst>
      <p:ext uri="{BB962C8B-B14F-4D97-AF65-F5344CB8AC3E}">
        <p14:creationId xmlns:p14="http://schemas.microsoft.com/office/powerpoint/2010/main" val="3238534305"/>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extLst/>
          </a:lstStyle>
          <a:p>
            <a:r>
              <a:rPr lang="en-US" smtClean="0"/>
              <a:t>Click to edit Master title style</a:t>
            </a:r>
            <a:endParaRPr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smtClean="0"/>
            </a:lvl1pPr>
            <a:extLst/>
          </a:lstStyle>
          <a:p>
            <a:pPr>
              <a:defRPr/>
            </a:pPr>
            <a:fld id="{9E850FEE-25A7-4312-BCA2-B4C74D627C6C}" type="datetime1">
              <a:rPr lang="en-US"/>
              <a:pPr>
                <a:defRPr/>
              </a:pPr>
              <a:t>3/22/2016</a:t>
            </a:fld>
            <a:endParaRPr lang="en-US" dirty="0"/>
          </a:p>
        </p:txBody>
      </p:sp>
      <p:sp>
        <p:nvSpPr>
          <p:cNvPr id="8" name="Footer Placeholder 7"/>
          <p:cNvSpPr>
            <a:spLocks noGrp="1"/>
          </p:cNvSpPr>
          <p:nvPr>
            <p:ph type="ftr" sz="quarter" idx="11"/>
          </p:nvPr>
        </p:nvSpPr>
        <p:spPr/>
        <p:txBody>
          <a:bodyPr/>
          <a:lstStyle>
            <a:lvl1pPr>
              <a:defRPr dirty="0" smtClean="0"/>
            </a:lvl1pPr>
            <a:extLst/>
          </a:lstStyle>
          <a:p>
            <a:pPr>
              <a:defRPr/>
            </a:pPr>
            <a:r>
              <a:rPr lang="en-US"/>
              <a:t>©1992-2014 by Pearson Education, Inc. All Rights Reserved.</a:t>
            </a:r>
          </a:p>
        </p:txBody>
      </p:sp>
      <p:sp>
        <p:nvSpPr>
          <p:cNvPr id="9" name="Slide Number Placeholder 8"/>
          <p:cNvSpPr>
            <a:spLocks noGrp="1"/>
          </p:cNvSpPr>
          <p:nvPr>
            <p:ph type="sldNum" sz="quarter" idx="12"/>
          </p:nvPr>
        </p:nvSpPr>
        <p:spPr/>
        <p:txBody>
          <a:bodyPr/>
          <a:lstStyle>
            <a:lvl1pPr>
              <a:defRPr/>
            </a:lvl1pPr>
          </a:lstStyle>
          <a:p>
            <a:fld id="{B7D0C4F6-3388-45E7-9BA0-F2A0ECAE809F}" type="slidenum">
              <a:rPr lang="en-US" altLang="en-US"/>
              <a:pPr/>
              <a:t>‹#›</a:t>
            </a:fld>
            <a:endParaRPr lang="en-US" altLang="en-US"/>
          </a:p>
        </p:txBody>
      </p:sp>
    </p:spTree>
    <p:extLst>
      <p:ext uri="{BB962C8B-B14F-4D97-AF65-F5344CB8AC3E}">
        <p14:creationId xmlns:p14="http://schemas.microsoft.com/office/powerpoint/2010/main" val="286180881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extLst/>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smtClean="0"/>
            </a:lvl1pPr>
            <a:extLst/>
          </a:lstStyle>
          <a:p>
            <a:pPr>
              <a:defRPr/>
            </a:pPr>
            <a:fld id="{7BE0642F-F23A-4287-9682-D6B125ECBBE2}" type="datetime1">
              <a:rPr lang="en-US"/>
              <a:pPr>
                <a:defRPr/>
              </a:pPr>
              <a:t>3/22/2016</a:t>
            </a:fld>
            <a:endParaRPr lang="en-US" dirty="0"/>
          </a:p>
        </p:txBody>
      </p:sp>
      <p:sp>
        <p:nvSpPr>
          <p:cNvPr id="4" name="Footer Placeholder 3"/>
          <p:cNvSpPr>
            <a:spLocks noGrp="1"/>
          </p:cNvSpPr>
          <p:nvPr>
            <p:ph type="ftr" sz="quarter" idx="11"/>
          </p:nvPr>
        </p:nvSpPr>
        <p:spPr/>
        <p:txBody>
          <a:bodyPr/>
          <a:lstStyle>
            <a:lvl1pPr>
              <a:defRPr dirty="0" smtClean="0"/>
            </a:lvl1pPr>
            <a:extLst/>
          </a:lstStyle>
          <a:p>
            <a:pPr>
              <a:defRPr/>
            </a:pPr>
            <a:r>
              <a:rPr lang="en-US"/>
              <a:t>©1992-2014 by Pearson Education, Inc. All Rights Reserved.</a:t>
            </a:r>
          </a:p>
        </p:txBody>
      </p:sp>
      <p:sp>
        <p:nvSpPr>
          <p:cNvPr id="5" name="Slide Number Placeholder 4"/>
          <p:cNvSpPr>
            <a:spLocks noGrp="1"/>
          </p:cNvSpPr>
          <p:nvPr>
            <p:ph type="sldNum" sz="quarter" idx="12"/>
          </p:nvPr>
        </p:nvSpPr>
        <p:spPr/>
        <p:txBody>
          <a:bodyPr/>
          <a:lstStyle>
            <a:lvl1pPr>
              <a:defRPr/>
            </a:lvl1pPr>
          </a:lstStyle>
          <a:p>
            <a:fld id="{BF00588A-3E18-4865-9EE9-1314B1E5FAC3}" type="slidenum">
              <a:rPr lang="en-US" altLang="en-US"/>
              <a:pPr/>
              <a:t>‹#›</a:t>
            </a:fld>
            <a:endParaRPr lang="en-US" altLang="en-US"/>
          </a:p>
        </p:txBody>
      </p:sp>
    </p:spTree>
    <p:extLst>
      <p:ext uri="{BB962C8B-B14F-4D97-AF65-F5344CB8AC3E}">
        <p14:creationId xmlns:p14="http://schemas.microsoft.com/office/powerpoint/2010/main" val="2604536669"/>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fld id="{7FF3612B-66EB-48E1-8C17-54DE2F23C90A}" type="datetime1">
              <a:rPr lang="en-US"/>
              <a:pPr>
                <a:defRPr/>
              </a:pPr>
              <a:t>3/22/2016</a:t>
            </a:fld>
            <a:endParaRPr lang="en-US" dirty="0"/>
          </a:p>
        </p:txBody>
      </p:sp>
      <p:sp>
        <p:nvSpPr>
          <p:cNvPr id="3" name="Footer Placeholder 21"/>
          <p:cNvSpPr>
            <a:spLocks noGrp="1"/>
          </p:cNvSpPr>
          <p:nvPr>
            <p:ph type="ftr" sz="quarter" idx="11"/>
          </p:nvPr>
        </p:nvSpPr>
        <p:spPr/>
        <p:txBody>
          <a:bodyPr/>
          <a:lstStyle>
            <a:lvl1pPr>
              <a:defRPr/>
            </a:lvl1pPr>
          </a:lstStyle>
          <a:p>
            <a:pPr>
              <a:defRPr/>
            </a:pPr>
            <a:r>
              <a:rPr lang="en-US"/>
              <a:t>©1992-2014 by Pearson Education, Inc. All Rights Reserved.</a:t>
            </a:r>
          </a:p>
        </p:txBody>
      </p:sp>
      <p:sp>
        <p:nvSpPr>
          <p:cNvPr id="4" name="Slide Number Placeholder 17"/>
          <p:cNvSpPr>
            <a:spLocks noGrp="1"/>
          </p:cNvSpPr>
          <p:nvPr>
            <p:ph type="sldNum" sz="quarter" idx="12"/>
          </p:nvPr>
        </p:nvSpPr>
        <p:spPr/>
        <p:txBody>
          <a:bodyPr/>
          <a:lstStyle>
            <a:lvl1pPr>
              <a:defRPr/>
            </a:lvl1pPr>
          </a:lstStyle>
          <a:p>
            <a:fld id="{AB99A061-C582-48FA-8EBE-6F3BCB92EEA5}" type="slidenum">
              <a:rPr lang="en-US" altLang="en-US"/>
              <a:pPr/>
              <a:t>‹#›</a:t>
            </a:fld>
            <a:endParaRPr lang="en-US" altLang="en-US"/>
          </a:p>
        </p:txBody>
      </p:sp>
    </p:spTree>
    <p:extLst>
      <p:ext uri="{BB962C8B-B14F-4D97-AF65-F5344CB8AC3E}">
        <p14:creationId xmlns:p14="http://schemas.microsoft.com/office/powerpoint/2010/main" val="811766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en-US" smtClean="0"/>
              <a:t>Click to edit Master title style</a:t>
            </a:r>
            <a:endParaRPr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lvl1pPr>
              <a:defRPr smtClean="0"/>
            </a:lvl1pPr>
            <a:extLst/>
          </a:lstStyle>
          <a:p>
            <a:pPr>
              <a:defRPr/>
            </a:pPr>
            <a:fld id="{07ED7EB5-F4B4-4BDB-9C88-92FC1C7952B0}" type="datetime1">
              <a:rPr lang="en-US"/>
              <a:pPr>
                <a:defRPr/>
              </a:pPr>
              <a:t>3/22/2016</a:t>
            </a:fld>
            <a:endParaRPr lang="en-US" dirty="0"/>
          </a:p>
        </p:txBody>
      </p:sp>
      <p:sp>
        <p:nvSpPr>
          <p:cNvPr id="6" name="Footer Placeholder 5"/>
          <p:cNvSpPr>
            <a:spLocks noGrp="1"/>
          </p:cNvSpPr>
          <p:nvPr>
            <p:ph type="ftr" sz="quarter" idx="11"/>
          </p:nvPr>
        </p:nvSpPr>
        <p:spPr/>
        <p:txBody>
          <a:bodyPr/>
          <a:lstStyle>
            <a:lvl1pPr>
              <a:defRPr dirty="0" smtClean="0"/>
            </a:lvl1pPr>
            <a:extLst/>
          </a:lstStyle>
          <a:p>
            <a:pPr>
              <a:defRPr/>
            </a:pPr>
            <a:r>
              <a:rPr lang="en-US"/>
              <a:t>©1992-2014 by Pearson Education, Inc. All Rights Reserved.</a:t>
            </a:r>
          </a:p>
        </p:txBody>
      </p:sp>
      <p:sp>
        <p:nvSpPr>
          <p:cNvPr id="7" name="Slide Number Placeholder 6"/>
          <p:cNvSpPr>
            <a:spLocks noGrp="1"/>
          </p:cNvSpPr>
          <p:nvPr>
            <p:ph type="sldNum" sz="quarter" idx="12"/>
          </p:nvPr>
        </p:nvSpPr>
        <p:spPr/>
        <p:txBody>
          <a:bodyPr/>
          <a:lstStyle>
            <a:lvl1pPr>
              <a:defRPr/>
            </a:lvl1pPr>
          </a:lstStyle>
          <a:p>
            <a:fld id="{E780DA07-22F2-407F-8667-15E8654BA1C9}" type="slidenum">
              <a:rPr lang="en-US" altLang="en-US"/>
              <a:pPr/>
              <a:t>‹#›</a:t>
            </a:fld>
            <a:endParaRPr lang="en-US" altLang="en-US"/>
          </a:p>
        </p:txBody>
      </p:sp>
    </p:spTree>
    <p:extLst>
      <p:ext uri="{BB962C8B-B14F-4D97-AF65-F5344CB8AC3E}">
        <p14:creationId xmlns:p14="http://schemas.microsoft.com/office/powerpoint/2010/main" val="1210103001"/>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5" name="Freeform 4"/>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latin typeface="+mn-lt"/>
              <a:cs typeface="+mn-cs"/>
            </a:endParaRPr>
          </a:p>
        </p:txBody>
      </p:sp>
      <p:sp>
        <p:nvSpPr>
          <p:cNvPr id="6" name="Freeform 18"/>
          <p:cNvSpPr>
            <a:spLocks/>
          </p:cNvSpPr>
          <p:nvPr/>
        </p:nvSpPr>
        <p:spPr bwMode="auto">
          <a:xfrm>
            <a:off x="485775" y="5938838"/>
            <a:ext cx="3690938" cy="933450"/>
          </a:xfrm>
          <a:custGeom>
            <a:avLst/>
            <a:gdLst>
              <a:gd name="T0" fmla="*/ 0 w 5591"/>
              <a:gd name="T1" fmla="*/ 0 h 588"/>
              <a:gd name="T2" fmla="*/ 3802505 w 5591"/>
              <a:gd name="T3" fmla="*/ 0 h 588"/>
              <a:gd name="T4" fmla="*/ 3802505 w 5591"/>
              <a:gd name="T5" fmla="*/ 838200 h 588"/>
              <a:gd name="T6" fmla="*/ 31688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7" name="Right Triangle 6"/>
          <p:cNvSpPr>
            <a:spLocks/>
          </p:cNvSpPr>
          <p:nvPr/>
        </p:nvSpPr>
        <p:spPr bwMode="auto">
          <a:xfrm>
            <a:off x="-6042" y="5791253"/>
            <a:ext cx="3402314" cy="1080868"/>
          </a:xfrm>
          <a:prstGeom prst="rtTriangle">
            <a:avLst/>
          </a:prstGeom>
          <a:blipFill>
            <a:blip r:embed="rId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cxnSp>
        <p:nvCxnSpPr>
          <p:cNvPr id="8" name="Straight Connector 7"/>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8"/>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fontAlgn="auto">
              <a:spcBef>
                <a:spcPts val="0"/>
              </a:spcBef>
              <a:spcAft>
                <a:spcPts val="0"/>
              </a:spcAft>
              <a:defRPr/>
            </a:pPr>
            <a:endParaRPr lang="en-US" dirty="0"/>
          </a:p>
        </p:txBody>
      </p:sp>
      <p:sp>
        <p:nvSpPr>
          <p:cNvPr id="10" name="Chevron 9"/>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fontAlgn="auto">
              <a:spcBef>
                <a:spcPts val="0"/>
              </a:spcBef>
              <a:spcAft>
                <a:spcPts val="0"/>
              </a:spcAft>
              <a:defRPr/>
            </a:pPr>
            <a:endParaRPr lang="en-US" dirty="0"/>
          </a:p>
        </p:txBody>
      </p:sp>
      <p:sp>
        <p:nvSpPr>
          <p:cNvPr id="4" name="Text Placeholder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en-US" noProof="0" dirty="0" smtClean="0"/>
              <a:t>Click icon to add picture</a:t>
            </a:r>
            <a:endParaRPr lang="en-US" noProof="0"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en-US" smtClean="0"/>
              <a:t>Click to edit Master title style</a:t>
            </a:r>
            <a:endParaRPr lang="en-US"/>
          </a:p>
        </p:txBody>
      </p:sp>
      <p:sp>
        <p:nvSpPr>
          <p:cNvPr id="11" name="Date Placeholder 4"/>
          <p:cNvSpPr>
            <a:spLocks noGrp="1"/>
          </p:cNvSpPr>
          <p:nvPr>
            <p:ph type="dt" sz="half" idx="10"/>
          </p:nvPr>
        </p:nvSpPr>
        <p:spPr/>
        <p:txBody>
          <a:bodyPr/>
          <a:lstStyle>
            <a:lvl1pPr>
              <a:defRPr smtClean="0">
                <a:solidFill>
                  <a:schemeClr val="tx1"/>
                </a:solidFill>
              </a:defRPr>
            </a:lvl1pPr>
            <a:extLst/>
          </a:lstStyle>
          <a:p>
            <a:pPr>
              <a:defRPr/>
            </a:pPr>
            <a:fld id="{DD0ACED1-7DDA-420C-85FF-9193E7DE29CD}" type="datetime1">
              <a:rPr lang="en-US"/>
              <a:pPr>
                <a:defRPr/>
              </a:pPr>
              <a:t>3/22/2016</a:t>
            </a:fld>
            <a:endParaRPr lang="en-US" dirty="0"/>
          </a:p>
        </p:txBody>
      </p:sp>
      <p:sp>
        <p:nvSpPr>
          <p:cNvPr id="12" name="Footer Placeholder 5"/>
          <p:cNvSpPr>
            <a:spLocks noGrp="1"/>
          </p:cNvSpPr>
          <p:nvPr>
            <p:ph type="ftr" sz="quarter" idx="11"/>
          </p:nvPr>
        </p:nvSpPr>
        <p:spPr>
          <a:xfrm>
            <a:off x="4379913" y="6408738"/>
            <a:ext cx="2351087" cy="365125"/>
          </a:xfrm>
        </p:spPr>
        <p:txBody>
          <a:bodyPr/>
          <a:lstStyle>
            <a:lvl1pPr>
              <a:defRPr dirty="0" smtClean="0">
                <a:solidFill>
                  <a:schemeClr val="tx1"/>
                </a:solidFill>
              </a:defRPr>
            </a:lvl1pPr>
            <a:extLst/>
          </a:lstStyle>
          <a:p>
            <a:pPr>
              <a:defRPr/>
            </a:pPr>
            <a:r>
              <a:rPr lang="en-US"/>
              <a:t>©1992-2014 by Pearson Education, Inc. All Rights Reserved.</a:t>
            </a:r>
          </a:p>
        </p:txBody>
      </p:sp>
      <p:sp>
        <p:nvSpPr>
          <p:cNvPr id="13" name="Slide Number Placeholder 6"/>
          <p:cNvSpPr>
            <a:spLocks noGrp="1"/>
          </p:cNvSpPr>
          <p:nvPr>
            <p:ph type="sldNum" sz="quarter" idx="12"/>
          </p:nvPr>
        </p:nvSpPr>
        <p:spPr/>
        <p:txBody>
          <a:bodyPr/>
          <a:lstStyle>
            <a:lvl1pPr>
              <a:defRPr/>
            </a:lvl1pPr>
          </a:lstStyle>
          <a:p>
            <a:fld id="{B391373F-8935-42E1-9704-A372463FA5BF}" type="slidenum">
              <a:rPr lang="en-US" altLang="en-US"/>
              <a:pPr/>
              <a:t>‹#›</a:t>
            </a:fld>
            <a:endParaRPr lang="en-US" altLang="en-US"/>
          </a:p>
        </p:txBody>
      </p:sp>
    </p:spTree>
    <p:extLst>
      <p:ext uri="{BB962C8B-B14F-4D97-AF65-F5344CB8AC3E}">
        <p14:creationId xmlns:p14="http://schemas.microsoft.com/office/powerpoint/2010/main" val="731189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latin typeface="+mn-lt"/>
              <a:cs typeface="+mn-cs"/>
            </a:endParaRPr>
          </a:p>
        </p:txBody>
      </p:sp>
      <p:sp>
        <p:nvSpPr>
          <p:cNvPr id="1027" name="Freeform 11"/>
          <p:cNvSpPr>
            <a:spLocks/>
          </p:cNvSpPr>
          <p:nvPr/>
        </p:nvSpPr>
        <p:spPr bwMode="auto">
          <a:xfrm>
            <a:off x="485775" y="5938838"/>
            <a:ext cx="3690938" cy="933450"/>
          </a:xfrm>
          <a:custGeom>
            <a:avLst/>
            <a:gdLst>
              <a:gd name="T0" fmla="*/ 0 w 5591"/>
              <a:gd name="T1" fmla="*/ 0 h 588"/>
              <a:gd name="T2" fmla="*/ 3802505 w 5591"/>
              <a:gd name="T3" fmla="*/ 0 h 588"/>
              <a:gd name="T4" fmla="*/ 3802505 w 5591"/>
              <a:gd name="T5" fmla="*/ 838200 h 588"/>
              <a:gd name="T6" fmla="*/ 31688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14" name="Right Triangle 13"/>
          <p:cNvSpPr>
            <a:spLocks/>
          </p:cNvSpPr>
          <p:nvPr/>
        </p:nvSpPr>
        <p:spPr bwMode="auto">
          <a:xfrm>
            <a:off x="-6042" y="5791253"/>
            <a:ext cx="3402314" cy="1080868"/>
          </a:xfrm>
          <a:prstGeom prst="rtTriangle">
            <a:avLst/>
          </a:prstGeom>
          <a:blipFill>
            <a:blip r:embed="rId1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lang="en-US" smtClean="0"/>
              <a:t>Click to edit Master title style</a:t>
            </a:r>
            <a:endParaRPr lang="en-US"/>
          </a:p>
        </p:txBody>
      </p:sp>
      <p:sp>
        <p:nvSpPr>
          <p:cNvPr id="1033" name="Text Placeholder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 name="Date Placeholder 9"/>
          <p:cNvSpPr>
            <a:spLocks noGrp="1"/>
          </p:cNvSpPr>
          <p:nvPr>
            <p:ph type="dt" sz="half" idx="2"/>
          </p:nvPr>
        </p:nvSpPr>
        <p:spPr>
          <a:xfrm>
            <a:off x="6727825" y="6408738"/>
            <a:ext cx="1919288" cy="365125"/>
          </a:xfrm>
          <a:prstGeom prst="rect">
            <a:avLst/>
          </a:prstGeom>
        </p:spPr>
        <p:txBody>
          <a:bodyPr vert="horz" anchor="b"/>
          <a:lstStyle>
            <a:lvl1pPr algn="l" eaLnBrk="1" fontAlgn="auto" latinLnBrk="0" hangingPunct="1">
              <a:spcBef>
                <a:spcPts val="0"/>
              </a:spcBef>
              <a:spcAft>
                <a:spcPts val="0"/>
              </a:spcAft>
              <a:defRPr kumimoji="0" sz="1000" smtClean="0">
                <a:solidFill>
                  <a:schemeClr val="tx1"/>
                </a:solidFill>
                <a:latin typeface="+mn-lt"/>
                <a:cs typeface="+mn-cs"/>
              </a:defRPr>
            </a:lvl1pPr>
            <a:extLst/>
          </a:lstStyle>
          <a:p>
            <a:pPr>
              <a:defRPr/>
            </a:pPr>
            <a:fld id="{8F43DCC3-C600-4958-8325-79BCB91F7D4D}" type="datetime1">
              <a:rPr lang="en-US"/>
              <a:pPr>
                <a:defRPr/>
              </a:pPr>
              <a:t>3/22/2016</a:t>
            </a:fld>
            <a:endParaRPr lang="en-US" dirty="0"/>
          </a:p>
        </p:txBody>
      </p:sp>
      <p:sp>
        <p:nvSpPr>
          <p:cNvPr id="22" name="Footer Placeholder 21"/>
          <p:cNvSpPr>
            <a:spLocks noGrp="1"/>
          </p:cNvSpPr>
          <p:nvPr>
            <p:ph type="ftr" sz="quarter" idx="3"/>
          </p:nvPr>
        </p:nvSpPr>
        <p:spPr>
          <a:xfrm>
            <a:off x="3962400" y="6408738"/>
            <a:ext cx="2768600" cy="365125"/>
          </a:xfrm>
          <a:prstGeom prst="rect">
            <a:avLst/>
          </a:prstGeom>
        </p:spPr>
        <p:txBody>
          <a:bodyPr vert="horz" anchor="b"/>
          <a:lstStyle>
            <a:lvl1pPr algn="r" eaLnBrk="1" fontAlgn="auto" latinLnBrk="0" hangingPunct="1">
              <a:spcBef>
                <a:spcPts val="0"/>
              </a:spcBef>
              <a:spcAft>
                <a:spcPts val="0"/>
              </a:spcAft>
              <a:defRPr kumimoji="0" sz="1000" dirty="0" smtClean="0">
                <a:solidFill>
                  <a:schemeClr val="tx1"/>
                </a:solidFill>
                <a:latin typeface="+mn-lt"/>
                <a:cs typeface="+mn-cs"/>
              </a:defRPr>
            </a:lvl1pPr>
            <a:extLst/>
          </a:lstStyle>
          <a:p>
            <a:pPr>
              <a:defRPr/>
            </a:pPr>
            <a:r>
              <a:rPr lang="en-US"/>
              <a:t>©1992-2014 by Pearson Education, Inc. All Rights Reserved.</a:t>
            </a:r>
          </a:p>
        </p:txBody>
      </p:sp>
      <p:sp>
        <p:nvSpPr>
          <p:cNvPr id="18" name="Slide Number Placeholder 17"/>
          <p:cNvSpPr>
            <a:spLocks noGrp="1"/>
          </p:cNvSpPr>
          <p:nvPr>
            <p:ph type="sldNum" sz="quarter" idx="4"/>
          </p:nvPr>
        </p:nvSpPr>
        <p:spPr>
          <a:xfrm>
            <a:off x="8647113" y="6408738"/>
            <a:ext cx="366712" cy="365125"/>
          </a:xfrm>
          <a:prstGeom prst="rect">
            <a:avLst/>
          </a:prstGeom>
        </p:spPr>
        <p:txBody>
          <a:bodyPr vert="horz" wrap="square" lIns="91440" tIns="45720" rIns="91440" bIns="45720" numCol="1" anchor="b" anchorCtr="0" compatLnSpc="1">
            <a:prstTxWarp prst="textNoShape">
              <a:avLst/>
            </a:prstTxWarp>
          </a:bodyPr>
          <a:lstStyle>
            <a:lvl1pPr algn="r">
              <a:defRPr sz="1000">
                <a:latin typeface="Lucida Sans Unicode" panose="020B0602030504020204" pitchFamily="34" charset="0"/>
              </a:defRPr>
            </a:lvl1pPr>
          </a:lstStyle>
          <a:p>
            <a:fld id="{52B65558-82C0-4B64-A1D5-4FEDAEEB817B}" type="slidenum">
              <a:rPr lang="en-US" altLang="en-US"/>
              <a:pPr/>
              <a:t>‹#›</a:t>
            </a:fld>
            <a:endParaRPr lang="en-US" altLang="en-US"/>
          </a:p>
        </p:txBody>
      </p:sp>
      <p:sp>
        <p:nvSpPr>
          <p:cNvPr id="11" name="Action Button: Back or Previous 10">
            <a:hlinkClick r:id="" action="ppaction://hlinkshowjump?jump=previousslide" highlightClick="1"/>
          </p:cNvPr>
          <p:cNvSpPr/>
          <p:nvPr/>
        </p:nvSpPr>
        <p:spPr>
          <a:xfrm>
            <a:off x="8305800" y="152400"/>
            <a:ext cx="304800" cy="304800"/>
          </a:xfrm>
          <a:prstGeom prst="actionButtonBackPrevious">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dirty="0"/>
          </a:p>
        </p:txBody>
      </p:sp>
      <p:sp>
        <p:nvSpPr>
          <p:cNvPr id="16" name="Action Button: Forward or Next 15">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dirty="0"/>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42" r:id="rId7"/>
    <p:sldLayoutId id="2147483752" r:id="rId8"/>
    <p:sldLayoutId id="2147483753" r:id="rId9"/>
    <p:sldLayoutId id="2147483743" r:id="rId10"/>
    <p:sldLayoutId id="2147483744" r:id="rId11"/>
    <p:sldLayoutId id="2147483745" r:id="rId12"/>
  </p:sldLayoutIdLst>
  <p:hf sldNum="0" hdr="0" dt="0"/>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defRPr sz="1900" kern="1200">
          <a:solidFill>
            <a:schemeClr val="tx1"/>
          </a:solidFill>
          <a:latin typeface="+mn-lt"/>
          <a:ea typeface="+mn-ea"/>
          <a:cs typeface="+mn-cs"/>
        </a:defRPr>
      </a:lvl4pPr>
      <a:lvl5pPr marL="1143000" indent="-228600" algn="l" rtl="0" eaLnBrk="0" fontAlgn="base" hangingPunct="0">
        <a:spcBef>
          <a:spcPts val="350"/>
        </a:spcBef>
        <a:spcAft>
          <a:spcPct val="0"/>
        </a:spcAft>
        <a:buClr>
          <a:schemeClr val="accent2"/>
        </a:buClr>
        <a:defRPr sz="19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eaLnBrk="1" fontAlgn="auto" hangingPunct="1">
              <a:spcAft>
                <a:spcPts val="0"/>
              </a:spcAft>
              <a:defRPr/>
            </a:pPr>
            <a:r>
              <a:rPr lang="en-US" dirty="0" smtClean="0">
                <a:solidFill>
                  <a:srgbClr val="3380E6"/>
                </a:solidFill>
                <a:latin typeface="Goudy Sans Medium"/>
              </a:rPr>
              <a:t>Chapter 12</a:t>
            </a:r>
            <a:br>
              <a:rPr lang="en-US" dirty="0" smtClean="0">
                <a:solidFill>
                  <a:srgbClr val="3380E6"/>
                </a:solidFill>
                <a:latin typeface="Goudy Sans Medium"/>
              </a:rPr>
            </a:br>
            <a:r>
              <a:rPr lang="en-US" dirty="0" smtClean="0">
                <a:solidFill>
                  <a:srgbClr val="3380E6"/>
                </a:solidFill>
                <a:latin typeface="Goudy Sans Medium"/>
              </a:rPr>
              <a:t>Object-Oriented Programming: Polymorphism</a:t>
            </a:r>
          </a:p>
        </p:txBody>
      </p:sp>
      <p:sp>
        <p:nvSpPr>
          <p:cNvPr id="10243" name="Subtitle 3"/>
          <p:cNvSpPr>
            <a:spLocks noGrp="1"/>
          </p:cNvSpPr>
          <p:nvPr>
            <p:ph type="subTitle" idx="1"/>
          </p:nvPr>
        </p:nvSpPr>
        <p:spPr>
          <a:xfrm>
            <a:off x="685800" y="3611563"/>
            <a:ext cx="7772400" cy="1200150"/>
          </a:xfrm>
        </p:spPr>
        <p:txBody>
          <a:bodyPr/>
          <a:lstStyle/>
          <a:p>
            <a:pPr marR="0" eaLnBrk="1" hangingPunct="1"/>
            <a:r>
              <a:rPr lang="en-US" altLang="en-US" smtClean="0"/>
              <a:t>C++ How to Program, 9/e</a:t>
            </a:r>
          </a:p>
          <a:p>
            <a:pPr marR="0" eaLnBrk="1" hangingPunct="1"/>
            <a:endParaRPr lang="en-US" altLang="en-US" smtClean="0"/>
          </a:p>
        </p:txBody>
      </p:sp>
      <p:sp>
        <p:nvSpPr>
          <p:cNvPr id="5" name="Footer Placeholder 4"/>
          <p:cNvSpPr>
            <a:spLocks noGrp="1"/>
          </p:cNvSpPr>
          <p:nvPr>
            <p:ph type="ftr" sz="quarter" idx="12"/>
          </p:nvPr>
        </p:nvSpPr>
        <p:spPr/>
        <p:txBody>
          <a:bodyPr/>
          <a:lstStyle/>
          <a:p>
            <a:pPr>
              <a:defRPr/>
            </a:pPr>
            <a:r>
              <a:rPr lang="en-US"/>
              <a:t>©1992-2014 by Pearson Education, Inc. All Rights Reserved.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sz="2400" dirty="0" smtClean="0">
                <a:solidFill>
                  <a:srgbClr val="59D9B3"/>
                </a:solidFill>
                <a:latin typeface="Arial"/>
              </a:rPr>
              <a:t>12.3.1 </a:t>
            </a:r>
            <a:r>
              <a:rPr lang="en-US" sz="2400" dirty="0" smtClean="0">
                <a:solidFill>
                  <a:srgbClr val="33B38C"/>
                </a:solidFill>
                <a:latin typeface="Goudy Sans Medium"/>
              </a:rPr>
              <a:t>Invoking </a:t>
            </a:r>
            <a:r>
              <a:rPr lang="en-US" sz="2400" dirty="0" smtClean="0">
                <a:solidFill>
                  <a:srgbClr val="C00000"/>
                </a:solidFill>
                <a:latin typeface="Goudy Sans Medium"/>
              </a:rPr>
              <a:t>Base-Class</a:t>
            </a:r>
            <a:r>
              <a:rPr lang="en-US" sz="2400" dirty="0" smtClean="0">
                <a:solidFill>
                  <a:srgbClr val="33B38C"/>
                </a:solidFill>
                <a:latin typeface="Goudy Sans Medium"/>
              </a:rPr>
              <a:t> </a:t>
            </a:r>
            <a:r>
              <a:rPr lang="en-US" sz="2400" dirty="0" smtClean="0">
                <a:solidFill>
                  <a:srgbClr val="0000FF"/>
                </a:solidFill>
                <a:latin typeface="Goudy Sans Medium"/>
              </a:rPr>
              <a:t>Functions</a:t>
            </a:r>
            <a:r>
              <a:rPr lang="en-US" sz="2400" dirty="0" smtClean="0">
                <a:solidFill>
                  <a:srgbClr val="33B38C"/>
                </a:solidFill>
                <a:latin typeface="Goudy Sans Medium"/>
              </a:rPr>
              <a:t> </a:t>
            </a:r>
            <a:r>
              <a:rPr lang="en-US" sz="2400" smtClean="0">
                <a:solidFill>
                  <a:srgbClr val="33B38C"/>
                </a:solidFill>
                <a:latin typeface="Goudy Sans Medium"/>
              </a:rPr>
              <a:t>from </a:t>
            </a:r>
            <a:r>
              <a:rPr lang="en-US" sz="2400" smtClean="0">
                <a:solidFill>
                  <a:srgbClr val="C00000"/>
                </a:solidFill>
                <a:latin typeface="Goudy Sans Medium"/>
              </a:rPr>
              <a:t>Derived-</a:t>
            </a:r>
            <a:br>
              <a:rPr lang="en-US" sz="2400" smtClean="0">
                <a:solidFill>
                  <a:srgbClr val="C00000"/>
                </a:solidFill>
                <a:latin typeface="Goudy Sans Medium"/>
              </a:rPr>
            </a:br>
            <a:r>
              <a:rPr lang="en-US" sz="2400">
                <a:solidFill>
                  <a:srgbClr val="C00000"/>
                </a:solidFill>
                <a:latin typeface="Goudy Sans Medium"/>
              </a:rPr>
              <a:t>	</a:t>
            </a:r>
            <a:r>
              <a:rPr lang="en-US" sz="2400" smtClean="0">
                <a:solidFill>
                  <a:srgbClr val="C00000"/>
                </a:solidFill>
                <a:latin typeface="Goudy Sans Medium"/>
              </a:rPr>
              <a:t>Class</a:t>
            </a:r>
            <a:r>
              <a:rPr lang="en-US" sz="2400" smtClean="0">
                <a:solidFill>
                  <a:srgbClr val="33B38C"/>
                </a:solidFill>
                <a:latin typeface="Goudy Sans Medium"/>
              </a:rPr>
              <a:t> </a:t>
            </a:r>
            <a:r>
              <a:rPr lang="en-US" sz="2400" dirty="0" smtClean="0">
                <a:solidFill>
                  <a:srgbClr val="0000FF"/>
                </a:solidFill>
                <a:latin typeface="Goudy Sans Medium"/>
              </a:rPr>
              <a:t>Objects</a:t>
            </a:r>
          </a:p>
        </p:txBody>
      </p:sp>
      <p:sp>
        <p:nvSpPr>
          <p:cNvPr id="20483" name="Text Placeholder 2"/>
          <p:cNvSpPr>
            <a:spLocks noGrp="1"/>
          </p:cNvSpPr>
          <p:nvPr>
            <p:ph type="body" idx="1"/>
          </p:nvPr>
        </p:nvSpPr>
        <p:spPr>
          <a:xfrm>
            <a:off x="457200" y="1600200"/>
            <a:ext cx="8229600" cy="4406900"/>
          </a:xfrm>
        </p:spPr>
        <p:txBody>
          <a:bodyPr>
            <a:normAutofit fontScale="92500" lnSpcReduction="20000"/>
          </a:bodyPr>
          <a:lstStyle/>
          <a:p>
            <a:pPr eaLnBrk="1" hangingPunct="1">
              <a:lnSpc>
                <a:spcPct val="120000"/>
              </a:lnSpc>
              <a:spcBef>
                <a:spcPts val="600"/>
              </a:spcBef>
            </a:pPr>
            <a:r>
              <a:rPr lang="en-US" altLang="en-US" sz="2400" smtClean="0">
                <a:solidFill>
                  <a:srgbClr val="000000"/>
                </a:solidFill>
                <a:latin typeface="Calibri" panose="020F0502020204030204" pitchFamily="34" charset="0"/>
              </a:rPr>
              <a:t>The example in </a:t>
            </a:r>
            <a:r>
              <a:rPr lang="en-US" altLang="en-US" sz="2400" smtClean="0">
                <a:solidFill>
                  <a:srgbClr val="C00000"/>
                </a:solidFill>
                <a:latin typeface="Calibri" panose="020F0502020204030204" pitchFamily="34" charset="0"/>
              </a:rPr>
              <a:t>Fig. 12.1 </a:t>
            </a:r>
            <a:r>
              <a:rPr lang="en-US" altLang="en-US" sz="2400" smtClean="0">
                <a:solidFill>
                  <a:srgbClr val="000000"/>
                </a:solidFill>
                <a:latin typeface="Calibri" panose="020F0502020204030204" pitchFamily="34" charset="0"/>
              </a:rPr>
              <a:t>reuses the final versions of classes CommissionEmployee and BasePlusCommissionEmployee from Section 11.3.5.</a:t>
            </a:r>
            <a:endParaRPr lang="en-US" altLang="en-US" sz="2400">
              <a:solidFill>
                <a:srgbClr val="000000"/>
              </a:solidFill>
              <a:latin typeface="Calibri" panose="020F0502020204030204" pitchFamily="34" charset="0"/>
            </a:endParaRPr>
          </a:p>
          <a:p>
            <a:pPr eaLnBrk="1" hangingPunct="1">
              <a:lnSpc>
                <a:spcPct val="120000"/>
              </a:lnSpc>
              <a:spcBef>
                <a:spcPts val="1200"/>
              </a:spcBef>
            </a:pPr>
            <a:r>
              <a:rPr lang="en-US" altLang="en-US" sz="2400" smtClean="0">
                <a:solidFill>
                  <a:srgbClr val="000000"/>
                </a:solidFill>
                <a:latin typeface="Calibri" panose="020F0502020204030204" pitchFamily="34" charset="0"/>
              </a:rPr>
              <a:t>The first two are natural and straightforward—we </a:t>
            </a:r>
            <a:r>
              <a:rPr lang="en-US" altLang="en-US" sz="2400" smtClean="0">
                <a:latin typeface="Calibri" panose="020F0502020204030204" pitchFamily="34" charset="0"/>
              </a:rPr>
              <a:t>aim a</a:t>
            </a:r>
            <a:r>
              <a:rPr lang="en-US" altLang="en-US" sz="2400" smtClean="0">
                <a:solidFill>
                  <a:srgbClr val="C00000"/>
                </a:solidFill>
                <a:latin typeface="Calibri" panose="020F0502020204030204" pitchFamily="34" charset="0"/>
              </a:rPr>
              <a:t> </a:t>
            </a:r>
            <a:r>
              <a:rPr lang="en-US" altLang="en-US" sz="2400" smtClean="0">
                <a:latin typeface="Calibri" panose="020F0502020204030204" pitchFamily="34" charset="0"/>
              </a:rPr>
              <a:t>base-class pointer at a base-class object and </a:t>
            </a:r>
            <a:r>
              <a:rPr lang="en-US" altLang="en-US" sz="2400" smtClean="0">
                <a:solidFill>
                  <a:srgbClr val="C00000"/>
                </a:solidFill>
                <a:latin typeface="Calibri" panose="020F0502020204030204" pitchFamily="34" charset="0"/>
              </a:rPr>
              <a:t>invoke base-class functionality</a:t>
            </a:r>
            <a:r>
              <a:rPr lang="en-US" altLang="en-US" sz="2400" smtClean="0">
                <a:solidFill>
                  <a:srgbClr val="000000"/>
                </a:solidFill>
                <a:latin typeface="Calibri" panose="020F0502020204030204" pitchFamily="34" charset="0"/>
              </a:rPr>
              <a:t>, and we </a:t>
            </a:r>
            <a:r>
              <a:rPr lang="en-US" altLang="en-US" sz="2400" smtClean="0">
                <a:latin typeface="Calibri" panose="020F0502020204030204" pitchFamily="34" charset="0"/>
              </a:rPr>
              <a:t>aim a</a:t>
            </a:r>
            <a:r>
              <a:rPr lang="en-US" altLang="en-US" sz="2400" smtClean="0">
                <a:solidFill>
                  <a:srgbClr val="0000FF"/>
                </a:solidFill>
                <a:latin typeface="Calibri" panose="020F0502020204030204" pitchFamily="34" charset="0"/>
              </a:rPr>
              <a:t> </a:t>
            </a:r>
            <a:r>
              <a:rPr lang="en-US" altLang="en-US" sz="2400" smtClean="0">
                <a:solidFill>
                  <a:srgbClr val="C00000"/>
                </a:solidFill>
                <a:latin typeface="Calibri" panose="020F0502020204030204" pitchFamily="34" charset="0"/>
              </a:rPr>
              <a:t>derived-class</a:t>
            </a:r>
            <a:r>
              <a:rPr lang="en-US" altLang="en-US" sz="2400" smtClean="0">
                <a:solidFill>
                  <a:srgbClr val="0000FF"/>
                </a:solidFill>
                <a:latin typeface="Calibri" panose="020F0502020204030204" pitchFamily="34" charset="0"/>
              </a:rPr>
              <a:t> pointer </a:t>
            </a:r>
            <a:r>
              <a:rPr lang="en-US" altLang="en-US" sz="2400" smtClean="0">
                <a:latin typeface="Calibri" panose="020F0502020204030204" pitchFamily="34" charset="0"/>
              </a:rPr>
              <a:t>at a</a:t>
            </a:r>
            <a:r>
              <a:rPr lang="en-US" altLang="en-US" sz="2400" smtClean="0">
                <a:solidFill>
                  <a:srgbClr val="0000FF"/>
                </a:solidFill>
                <a:latin typeface="Calibri" panose="020F0502020204030204" pitchFamily="34" charset="0"/>
              </a:rPr>
              <a:t> </a:t>
            </a:r>
            <a:r>
              <a:rPr lang="en-US" altLang="en-US" sz="2400" smtClean="0">
                <a:solidFill>
                  <a:srgbClr val="C00000"/>
                </a:solidFill>
                <a:latin typeface="Calibri" panose="020F0502020204030204" pitchFamily="34" charset="0"/>
              </a:rPr>
              <a:t>derived-class</a:t>
            </a:r>
            <a:r>
              <a:rPr lang="en-US" altLang="en-US" sz="2400" smtClean="0">
                <a:solidFill>
                  <a:srgbClr val="0000FF"/>
                </a:solidFill>
                <a:latin typeface="Calibri" panose="020F0502020204030204" pitchFamily="34" charset="0"/>
              </a:rPr>
              <a:t> object </a:t>
            </a:r>
            <a:r>
              <a:rPr lang="en-US" altLang="en-US" sz="2400" smtClean="0">
                <a:latin typeface="Calibri" panose="020F0502020204030204" pitchFamily="34" charset="0"/>
              </a:rPr>
              <a:t>and invoke derived-class functionality.</a:t>
            </a:r>
          </a:p>
          <a:p>
            <a:pPr eaLnBrk="1" hangingPunct="1">
              <a:lnSpc>
                <a:spcPct val="120000"/>
              </a:lnSpc>
              <a:spcBef>
                <a:spcPts val="600"/>
              </a:spcBef>
            </a:pPr>
            <a:r>
              <a:rPr lang="en-US" altLang="en-US" sz="2400" smtClean="0">
                <a:solidFill>
                  <a:srgbClr val="000000"/>
                </a:solidFill>
                <a:latin typeface="Calibri" panose="020F0502020204030204" pitchFamily="34" charset="0"/>
              </a:rPr>
              <a:t>Then, we demonstrate the relationship between derived classes and base classes (i.e., the </a:t>
            </a:r>
            <a:r>
              <a:rPr lang="en-US" altLang="en-US" sz="2400" smtClean="0">
                <a:solidFill>
                  <a:srgbClr val="0000FF"/>
                </a:solidFill>
                <a:latin typeface="Calibri" panose="020F0502020204030204" pitchFamily="34" charset="0"/>
              </a:rPr>
              <a:t>is-a</a:t>
            </a:r>
            <a:r>
              <a:rPr lang="en-US" altLang="en-US" sz="2400" i="1" smtClean="0">
                <a:solidFill>
                  <a:srgbClr val="000000"/>
                </a:solidFill>
                <a:latin typeface="Calibri" panose="020F0502020204030204" pitchFamily="34" charset="0"/>
              </a:rPr>
              <a:t> </a:t>
            </a:r>
            <a:r>
              <a:rPr lang="en-US" altLang="en-US" sz="2400" smtClean="0">
                <a:solidFill>
                  <a:srgbClr val="000000"/>
                </a:solidFill>
                <a:latin typeface="Calibri" panose="020F0502020204030204" pitchFamily="34" charset="0"/>
              </a:rPr>
              <a:t>relationship of inheritance) by </a:t>
            </a:r>
            <a:r>
              <a:rPr lang="en-US" altLang="en-US" sz="2400" smtClean="0">
                <a:latin typeface="Calibri" panose="020F0502020204030204" pitchFamily="34" charset="0"/>
              </a:rPr>
              <a:t>aiming a </a:t>
            </a:r>
            <a:r>
              <a:rPr lang="en-US" altLang="en-US" sz="2400" smtClean="0">
                <a:solidFill>
                  <a:srgbClr val="C00000"/>
                </a:solidFill>
                <a:latin typeface="Calibri" panose="020F0502020204030204" pitchFamily="34" charset="0"/>
              </a:rPr>
              <a:t>base-class </a:t>
            </a:r>
            <a:r>
              <a:rPr lang="en-US" altLang="en-US" sz="2400" smtClean="0">
                <a:solidFill>
                  <a:srgbClr val="0000FF"/>
                </a:solidFill>
                <a:latin typeface="Calibri" panose="020F0502020204030204" pitchFamily="34" charset="0"/>
              </a:rPr>
              <a:t>pointer</a:t>
            </a:r>
            <a:r>
              <a:rPr lang="en-US" altLang="en-US" sz="2400" smtClean="0">
                <a:solidFill>
                  <a:srgbClr val="C00000"/>
                </a:solidFill>
                <a:latin typeface="Calibri" panose="020F0502020204030204" pitchFamily="34" charset="0"/>
              </a:rPr>
              <a:t> </a:t>
            </a:r>
            <a:r>
              <a:rPr lang="en-US" altLang="en-US" sz="2400" smtClean="0">
                <a:latin typeface="Calibri" panose="020F0502020204030204" pitchFamily="34" charset="0"/>
              </a:rPr>
              <a:t>at a</a:t>
            </a:r>
            <a:r>
              <a:rPr lang="en-US" altLang="en-US" sz="2400" smtClean="0">
                <a:solidFill>
                  <a:srgbClr val="C00000"/>
                </a:solidFill>
                <a:latin typeface="Calibri" panose="020F0502020204030204" pitchFamily="34" charset="0"/>
              </a:rPr>
              <a:t> derived-class </a:t>
            </a:r>
            <a:r>
              <a:rPr lang="en-US" altLang="en-US" sz="2400" smtClean="0">
                <a:solidFill>
                  <a:srgbClr val="0000FF"/>
                </a:solidFill>
                <a:latin typeface="Calibri" panose="020F0502020204030204" pitchFamily="34" charset="0"/>
              </a:rPr>
              <a:t>object</a:t>
            </a:r>
            <a:r>
              <a:rPr lang="en-US" altLang="en-US" sz="2400" smtClean="0">
                <a:solidFill>
                  <a:srgbClr val="C00000"/>
                </a:solidFill>
                <a:latin typeface="Calibri" panose="020F0502020204030204" pitchFamily="34" charset="0"/>
              </a:rPr>
              <a:t> </a:t>
            </a:r>
            <a:r>
              <a:rPr lang="en-US" altLang="en-US" sz="2400" smtClean="0">
                <a:latin typeface="Calibri" panose="020F0502020204030204" pitchFamily="34" charset="0"/>
              </a:rPr>
              <a:t>and showing that the </a:t>
            </a:r>
            <a:r>
              <a:rPr lang="en-US" altLang="en-US" sz="2400" smtClean="0">
                <a:solidFill>
                  <a:srgbClr val="C00000"/>
                </a:solidFill>
                <a:latin typeface="Calibri" panose="020F0502020204030204" pitchFamily="34" charset="0"/>
              </a:rPr>
              <a:t>base-class </a:t>
            </a:r>
            <a:r>
              <a:rPr lang="en-US" altLang="en-US" sz="2400" smtClean="0">
                <a:solidFill>
                  <a:srgbClr val="0000FF"/>
                </a:solidFill>
                <a:latin typeface="Calibri" panose="020F0502020204030204" pitchFamily="34" charset="0"/>
              </a:rPr>
              <a:t>functionality </a:t>
            </a:r>
            <a:r>
              <a:rPr lang="en-US" altLang="en-US" sz="2400" smtClean="0">
                <a:latin typeface="Calibri" panose="020F0502020204030204" pitchFamily="34" charset="0"/>
              </a:rPr>
              <a:t>is indeed available in the </a:t>
            </a:r>
            <a:r>
              <a:rPr lang="en-US" altLang="en-US" sz="2400" smtClean="0">
                <a:solidFill>
                  <a:srgbClr val="C00000"/>
                </a:solidFill>
                <a:latin typeface="Calibri" panose="020F0502020204030204" pitchFamily="34" charset="0"/>
              </a:rPr>
              <a:t>derived-class </a:t>
            </a:r>
            <a:r>
              <a:rPr lang="en-US" altLang="en-US" sz="2400" smtClean="0">
                <a:solidFill>
                  <a:srgbClr val="0000FF"/>
                </a:solidFill>
                <a:latin typeface="Calibri" panose="020F0502020204030204" pitchFamily="34" charset="0"/>
              </a:rPr>
              <a:t>object</a:t>
            </a:r>
            <a:r>
              <a:rPr lang="en-US" altLang="en-US" sz="2400" smtClean="0">
                <a:solidFill>
                  <a:srgbClr val="000000"/>
                </a:solidFill>
                <a:latin typeface="Times New Roman" panose="02020603050405020304" pitchFamily="18" charset="0"/>
              </a:rPr>
              <a:t>.</a:t>
            </a:r>
          </a:p>
        </p:txBody>
      </p:sp>
      <p:sp>
        <p:nvSpPr>
          <p:cNvPr id="2048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©1992-2014 by Pearson Education, Inc. All Rights Reserved.</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1" descr="cpphtp9_12_Page_59"/>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1" descr="cpphtp9_12_Page_60"/>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1" descr="cpphtp9_12_Page_61"/>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cxnSp>
        <p:nvCxnSpPr>
          <p:cNvPr id="4" name="Straight Arrow Connector 3"/>
          <p:cNvCxnSpPr/>
          <p:nvPr/>
        </p:nvCxnSpPr>
        <p:spPr>
          <a:xfrm>
            <a:off x="609600" y="3136557"/>
            <a:ext cx="114300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5" name="TextBox 4"/>
          <p:cNvSpPr txBox="1"/>
          <p:nvPr/>
        </p:nvSpPr>
        <p:spPr>
          <a:xfrm>
            <a:off x="3405837" y="5826380"/>
            <a:ext cx="3848361" cy="369332"/>
          </a:xfrm>
          <a:prstGeom prst="rect">
            <a:avLst/>
          </a:prstGeom>
          <a:noFill/>
        </p:spPr>
        <p:txBody>
          <a:bodyPr wrap="none" rtlCol="0">
            <a:spAutoFit/>
          </a:bodyPr>
          <a:lstStyle/>
          <a:p>
            <a:r>
              <a:rPr lang="en-US" smtClean="0">
                <a:latin typeface="Calibri" panose="020F0502020204030204" pitchFamily="34" charset="0"/>
              </a:rPr>
              <a:t>vector of constant pointer to Employee</a:t>
            </a:r>
            <a:endParaRPr lang="en-US">
              <a:latin typeface="Calibri" panose="020F0502020204030204" pitchFamily="34" charset="0"/>
            </a:endParaRPr>
          </a:p>
        </p:txBody>
      </p:sp>
      <p:cxnSp>
        <p:nvCxnSpPr>
          <p:cNvPr id="7" name="Straight Arrow Connector 6"/>
          <p:cNvCxnSpPr/>
          <p:nvPr/>
        </p:nvCxnSpPr>
        <p:spPr>
          <a:xfrm>
            <a:off x="609600" y="4419600"/>
            <a:ext cx="114300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1" descr="cpphtp9_12_Page_62"/>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1" descr="cpphtp9_12_Page_63"/>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1" descr="cpphtp9_12_Page_6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1" descr="cpphtp9_12_Page_65"/>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1600"/>
            <a:ext cx="8229600" cy="1143000"/>
          </a:xfrm>
        </p:spPr>
        <p:txBody>
          <a:bodyPr>
            <a:normAutofit/>
          </a:bodyPr>
          <a:lstStyle/>
          <a:p>
            <a:pPr eaLnBrk="1" fontAlgn="auto" hangingPunct="1">
              <a:spcAft>
                <a:spcPts val="0"/>
              </a:spcAft>
              <a:defRPr/>
            </a:pPr>
            <a:r>
              <a:rPr lang="en-US" sz="2400" dirty="0" smtClean="0">
                <a:solidFill>
                  <a:srgbClr val="59D9B3"/>
                </a:solidFill>
                <a:latin typeface="Arial"/>
              </a:rPr>
              <a:t>12.6.5 </a:t>
            </a:r>
            <a:r>
              <a:rPr lang="en-US" sz="2400" dirty="0" smtClean="0">
                <a:solidFill>
                  <a:srgbClr val="33B38C"/>
                </a:solidFill>
                <a:latin typeface="Goudy Sans Medium"/>
              </a:rPr>
              <a:t>Demonstrating Polymorphic Processing (cont.)</a:t>
            </a:r>
          </a:p>
        </p:txBody>
      </p:sp>
      <p:sp>
        <p:nvSpPr>
          <p:cNvPr id="121859" name="Text Placeholder 2"/>
          <p:cNvSpPr>
            <a:spLocks noGrp="1"/>
          </p:cNvSpPr>
          <p:nvPr>
            <p:ph type="body" idx="1"/>
          </p:nvPr>
        </p:nvSpPr>
        <p:spPr>
          <a:xfrm>
            <a:off x="457200" y="1279997"/>
            <a:ext cx="8229600" cy="4691062"/>
          </a:xfrm>
        </p:spPr>
        <p:txBody>
          <a:bodyPr>
            <a:normAutofit fontScale="85000" lnSpcReduction="20000"/>
          </a:bodyPr>
          <a:lstStyle/>
          <a:p>
            <a:pPr eaLnBrk="1" hangingPunct="1">
              <a:lnSpc>
                <a:spcPct val="120000"/>
              </a:lnSpc>
              <a:spcBef>
                <a:spcPts val="0"/>
              </a:spcBef>
            </a:pPr>
            <a:r>
              <a:rPr lang="en-US" altLang="en-US" sz="2100" smtClean="0">
                <a:solidFill>
                  <a:srgbClr val="000000"/>
                </a:solidFill>
                <a:latin typeface="Calibri" panose="020F0502020204030204" pitchFamily="34" charset="0"/>
              </a:rPr>
              <a:t>Lines 54–55 traverse vector employees and invoke function virtualViaPointer (lines 67–71) for each element in employees.</a:t>
            </a:r>
          </a:p>
          <a:p>
            <a:pPr eaLnBrk="1" hangingPunct="1">
              <a:lnSpc>
                <a:spcPct val="120000"/>
              </a:lnSpc>
              <a:spcBef>
                <a:spcPts val="0"/>
              </a:spcBef>
            </a:pPr>
            <a:endParaRPr lang="en-US" altLang="en-US" sz="2100" smtClean="0">
              <a:solidFill>
                <a:srgbClr val="000000"/>
              </a:solidFill>
              <a:latin typeface="Calibri" panose="020F0502020204030204" pitchFamily="34" charset="0"/>
            </a:endParaRPr>
          </a:p>
          <a:p>
            <a:pPr eaLnBrk="1" hangingPunct="1">
              <a:lnSpc>
                <a:spcPct val="120000"/>
              </a:lnSpc>
              <a:spcBef>
                <a:spcPts val="0"/>
              </a:spcBef>
            </a:pPr>
            <a:r>
              <a:rPr lang="en-US" altLang="en-US" sz="2100" smtClean="0">
                <a:solidFill>
                  <a:srgbClr val="000000"/>
                </a:solidFill>
                <a:latin typeface="Calibri" panose="020F0502020204030204" pitchFamily="34" charset="0"/>
              </a:rPr>
              <a:t>Function </a:t>
            </a:r>
            <a:r>
              <a:rPr lang="en-US" altLang="en-US" sz="2100" smtClean="0">
                <a:solidFill>
                  <a:srgbClr val="FF0000"/>
                </a:solidFill>
                <a:latin typeface="Calibri" panose="020F0502020204030204" pitchFamily="34" charset="0"/>
              </a:rPr>
              <a:t>virtualViaPointer </a:t>
            </a:r>
            <a:r>
              <a:rPr lang="en-US" altLang="en-US" sz="2100" smtClean="0">
                <a:solidFill>
                  <a:srgbClr val="000000"/>
                </a:solidFill>
                <a:latin typeface="Calibri" panose="020F0502020204030204" pitchFamily="34" charset="0"/>
              </a:rPr>
              <a:t>receives in parameter baseClassPtr (of type const Employee * const) the address stored in an employees element.</a:t>
            </a:r>
          </a:p>
          <a:p>
            <a:pPr eaLnBrk="1" hangingPunct="1">
              <a:lnSpc>
                <a:spcPct val="120000"/>
              </a:lnSpc>
              <a:spcBef>
                <a:spcPts val="0"/>
              </a:spcBef>
            </a:pPr>
            <a:endParaRPr lang="en-US" altLang="en-US" sz="2100" smtClean="0">
              <a:solidFill>
                <a:srgbClr val="000000"/>
              </a:solidFill>
              <a:latin typeface="Calibri" panose="020F0502020204030204" pitchFamily="34" charset="0"/>
            </a:endParaRPr>
          </a:p>
          <a:p>
            <a:pPr eaLnBrk="1" hangingPunct="1">
              <a:lnSpc>
                <a:spcPct val="120000"/>
              </a:lnSpc>
              <a:spcBef>
                <a:spcPts val="0"/>
              </a:spcBef>
            </a:pPr>
            <a:r>
              <a:rPr lang="en-US" altLang="en-US" sz="2100" smtClean="0">
                <a:solidFill>
                  <a:srgbClr val="000000"/>
                </a:solidFill>
                <a:latin typeface="Calibri" panose="020F0502020204030204" pitchFamily="34" charset="0"/>
              </a:rPr>
              <a:t>Each call to virtualViaPointer uses baseClassPtr to invoke virtual functions print (line 69) and earnings (line 70).</a:t>
            </a:r>
          </a:p>
          <a:p>
            <a:pPr eaLnBrk="1" hangingPunct="1">
              <a:lnSpc>
                <a:spcPct val="120000"/>
              </a:lnSpc>
              <a:spcBef>
                <a:spcPts val="0"/>
              </a:spcBef>
            </a:pPr>
            <a:endParaRPr lang="en-US" altLang="en-US" sz="2100" smtClean="0">
              <a:solidFill>
                <a:srgbClr val="000000"/>
              </a:solidFill>
              <a:latin typeface="Calibri" panose="020F0502020204030204" pitchFamily="34" charset="0"/>
            </a:endParaRPr>
          </a:p>
          <a:p>
            <a:pPr eaLnBrk="1" hangingPunct="1">
              <a:lnSpc>
                <a:spcPct val="120000"/>
              </a:lnSpc>
              <a:spcBef>
                <a:spcPts val="0"/>
              </a:spcBef>
            </a:pPr>
            <a:r>
              <a:rPr lang="en-US" altLang="en-US" sz="2100" smtClean="0">
                <a:solidFill>
                  <a:srgbClr val="000000"/>
                </a:solidFill>
                <a:latin typeface="Calibri" panose="020F0502020204030204" pitchFamily="34" charset="0"/>
              </a:rPr>
              <a:t>Note that function virtualViaPointer does not contain any SalariedEmployee, CommissionEmployee or BasePlusCommissionEmployee type information.</a:t>
            </a:r>
          </a:p>
          <a:p>
            <a:pPr eaLnBrk="1" hangingPunct="1">
              <a:lnSpc>
                <a:spcPct val="120000"/>
              </a:lnSpc>
              <a:spcBef>
                <a:spcPts val="0"/>
              </a:spcBef>
            </a:pPr>
            <a:endParaRPr lang="en-US" altLang="en-US" sz="2100" smtClean="0">
              <a:solidFill>
                <a:srgbClr val="000000"/>
              </a:solidFill>
              <a:latin typeface="Calibri" panose="020F0502020204030204" pitchFamily="34" charset="0"/>
            </a:endParaRPr>
          </a:p>
          <a:p>
            <a:pPr eaLnBrk="1" hangingPunct="1">
              <a:lnSpc>
                <a:spcPct val="120000"/>
              </a:lnSpc>
              <a:spcBef>
                <a:spcPts val="0"/>
              </a:spcBef>
            </a:pPr>
            <a:r>
              <a:rPr lang="en-US" altLang="en-US" sz="2100" smtClean="0">
                <a:solidFill>
                  <a:srgbClr val="000000"/>
                </a:solidFill>
                <a:latin typeface="Calibri" panose="020F0502020204030204" pitchFamily="34" charset="0"/>
              </a:rPr>
              <a:t>The function knows only about base-class type Employee.</a:t>
            </a:r>
          </a:p>
          <a:p>
            <a:pPr eaLnBrk="1" hangingPunct="1">
              <a:lnSpc>
                <a:spcPct val="120000"/>
              </a:lnSpc>
              <a:spcBef>
                <a:spcPts val="0"/>
              </a:spcBef>
            </a:pPr>
            <a:endParaRPr lang="en-US" altLang="en-US" sz="2100" smtClean="0">
              <a:solidFill>
                <a:srgbClr val="000000"/>
              </a:solidFill>
              <a:latin typeface="Calibri" panose="020F0502020204030204" pitchFamily="34" charset="0"/>
            </a:endParaRPr>
          </a:p>
          <a:p>
            <a:pPr eaLnBrk="1" hangingPunct="1">
              <a:lnSpc>
                <a:spcPct val="120000"/>
              </a:lnSpc>
              <a:spcBef>
                <a:spcPts val="0"/>
              </a:spcBef>
            </a:pPr>
            <a:r>
              <a:rPr lang="en-US" altLang="en-US" sz="2100" smtClean="0">
                <a:solidFill>
                  <a:srgbClr val="000000"/>
                </a:solidFill>
                <a:latin typeface="Calibri" panose="020F0502020204030204" pitchFamily="34" charset="0"/>
              </a:rPr>
              <a:t>The output illustrates that the appropriate functions for each class are indeed invoked and that each object’s proper information is displayed.</a:t>
            </a:r>
          </a:p>
        </p:txBody>
      </p:sp>
      <p:sp>
        <p:nvSpPr>
          <p:cNvPr id="13210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©1992-2014 by Pearson Education, Inc. All Rights Reserved.</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sz="2400" dirty="0" smtClean="0">
                <a:solidFill>
                  <a:srgbClr val="59D9B3"/>
                </a:solidFill>
                <a:latin typeface="Arial"/>
              </a:rPr>
              <a:t>12.6.5 </a:t>
            </a:r>
            <a:r>
              <a:rPr lang="en-US" sz="2400" dirty="0" smtClean="0">
                <a:solidFill>
                  <a:srgbClr val="33B38C"/>
                </a:solidFill>
                <a:latin typeface="Goudy Sans Medium"/>
              </a:rPr>
              <a:t>Demonstrating Polymorphic Processing (cont.)</a:t>
            </a:r>
          </a:p>
        </p:txBody>
      </p:sp>
      <p:sp>
        <p:nvSpPr>
          <p:cNvPr id="122883" name="Text Placeholder 2"/>
          <p:cNvSpPr>
            <a:spLocks noGrp="1"/>
          </p:cNvSpPr>
          <p:nvPr>
            <p:ph type="body" idx="1"/>
          </p:nvPr>
        </p:nvSpPr>
        <p:spPr/>
        <p:txBody>
          <a:bodyPr/>
          <a:lstStyle/>
          <a:p>
            <a:pPr eaLnBrk="1" hangingPunct="1"/>
            <a:r>
              <a:rPr lang="en-US" altLang="en-US" sz="2100" smtClean="0">
                <a:solidFill>
                  <a:srgbClr val="000000"/>
                </a:solidFill>
                <a:latin typeface="Calibri" panose="020F0502020204030204" pitchFamily="34" charset="0"/>
              </a:rPr>
              <a:t>Each call to </a:t>
            </a:r>
            <a:r>
              <a:rPr lang="en-US" altLang="en-US" sz="2100" smtClean="0">
                <a:solidFill>
                  <a:srgbClr val="FF0000"/>
                </a:solidFill>
                <a:latin typeface="Calibri" panose="020F0502020204030204" pitchFamily="34" charset="0"/>
              </a:rPr>
              <a:t>virtualViaReference</a:t>
            </a:r>
            <a:r>
              <a:rPr lang="en-US" altLang="en-US" sz="2100" smtClean="0">
                <a:solidFill>
                  <a:srgbClr val="000000"/>
                </a:solidFill>
                <a:latin typeface="Calibri" panose="020F0502020204030204" pitchFamily="34" charset="0"/>
              </a:rPr>
              <a:t> invokes virtual functions print (line 77) and earnings (line 78) via baseClassRef to demonstrate that </a:t>
            </a:r>
            <a:r>
              <a:rPr lang="en-US" altLang="en-US" sz="2100" smtClean="0">
                <a:solidFill>
                  <a:srgbClr val="008000"/>
                </a:solidFill>
                <a:latin typeface="Calibri" panose="020F0502020204030204" pitchFamily="34" charset="0"/>
              </a:rPr>
              <a:t>polymorphic processing occurs with base-class references as well.</a:t>
            </a:r>
            <a:br>
              <a:rPr lang="en-US" altLang="en-US" sz="2100" smtClean="0">
                <a:solidFill>
                  <a:srgbClr val="008000"/>
                </a:solidFill>
                <a:latin typeface="Calibri" panose="020F0502020204030204" pitchFamily="34" charset="0"/>
              </a:rPr>
            </a:br>
            <a:endParaRPr lang="en-US" altLang="en-US" sz="2100" smtClean="0">
              <a:solidFill>
                <a:srgbClr val="008000"/>
              </a:solidFill>
              <a:latin typeface="Calibri" panose="020F0502020204030204" pitchFamily="34" charset="0"/>
            </a:endParaRPr>
          </a:p>
          <a:p>
            <a:pPr eaLnBrk="1" hangingPunct="1"/>
            <a:r>
              <a:rPr lang="en-US" altLang="en-US" sz="2100" b="1" smtClean="0">
                <a:solidFill>
                  <a:srgbClr val="008000"/>
                </a:solidFill>
                <a:latin typeface="Calibri" panose="020F0502020204030204" pitchFamily="34" charset="0"/>
              </a:rPr>
              <a:t>Each virtual-function invocation calls the function on the object to which baseClassRef refers at runtime.</a:t>
            </a:r>
            <a:r>
              <a:rPr lang="en-US" altLang="en-US" sz="2100" smtClean="0">
                <a:solidFill>
                  <a:srgbClr val="000000"/>
                </a:solidFill>
                <a:latin typeface="Calibri" panose="020F0502020204030204" pitchFamily="34" charset="0"/>
              </a:rPr>
              <a:t/>
            </a:r>
            <a:br>
              <a:rPr lang="en-US" altLang="en-US" sz="2100" smtClean="0">
                <a:solidFill>
                  <a:srgbClr val="000000"/>
                </a:solidFill>
                <a:latin typeface="Calibri" panose="020F0502020204030204" pitchFamily="34" charset="0"/>
              </a:rPr>
            </a:br>
            <a:endParaRPr lang="en-US" altLang="en-US" sz="2100" smtClean="0">
              <a:solidFill>
                <a:srgbClr val="000000"/>
              </a:solidFill>
              <a:latin typeface="Calibri" panose="020F0502020204030204" pitchFamily="34" charset="0"/>
            </a:endParaRPr>
          </a:p>
          <a:p>
            <a:pPr eaLnBrk="1" hangingPunct="1"/>
            <a:r>
              <a:rPr lang="en-US" altLang="en-US" sz="2100" smtClean="0">
                <a:solidFill>
                  <a:srgbClr val="000000"/>
                </a:solidFill>
                <a:latin typeface="Calibri" panose="020F0502020204030204" pitchFamily="34" charset="0"/>
              </a:rPr>
              <a:t>This is another example of </a:t>
            </a:r>
            <a:r>
              <a:rPr lang="en-US" altLang="en-US" sz="2100" smtClean="0">
                <a:solidFill>
                  <a:srgbClr val="0000FF"/>
                </a:solidFill>
                <a:latin typeface="Calibri" panose="020F0502020204030204" pitchFamily="34" charset="0"/>
              </a:rPr>
              <a:t>dynamic binding</a:t>
            </a:r>
            <a:r>
              <a:rPr lang="en-US" altLang="en-US" sz="2100" smtClean="0">
                <a:solidFill>
                  <a:srgbClr val="000000"/>
                </a:solidFill>
                <a:latin typeface="Calibri" panose="020F0502020204030204" pitchFamily="34" charset="0"/>
              </a:rPr>
              <a:t>.</a:t>
            </a:r>
            <a:br>
              <a:rPr lang="en-US" altLang="en-US" sz="2100" smtClean="0">
                <a:solidFill>
                  <a:srgbClr val="000000"/>
                </a:solidFill>
                <a:latin typeface="Calibri" panose="020F0502020204030204" pitchFamily="34" charset="0"/>
              </a:rPr>
            </a:br>
            <a:endParaRPr lang="en-US" altLang="en-US" sz="2100" smtClean="0">
              <a:solidFill>
                <a:srgbClr val="000000"/>
              </a:solidFill>
              <a:latin typeface="Calibri" panose="020F0502020204030204" pitchFamily="34" charset="0"/>
            </a:endParaRPr>
          </a:p>
          <a:p>
            <a:pPr eaLnBrk="1" hangingPunct="1"/>
            <a:r>
              <a:rPr lang="en-US" altLang="en-US" sz="2100" smtClean="0">
                <a:solidFill>
                  <a:srgbClr val="000000"/>
                </a:solidFill>
                <a:latin typeface="Calibri" panose="020F0502020204030204" pitchFamily="34" charset="0"/>
              </a:rPr>
              <a:t>The output produced using base-class references is identical to the output produced using base-class pointers.</a:t>
            </a:r>
          </a:p>
        </p:txBody>
      </p:sp>
      <p:sp>
        <p:nvSpPr>
          <p:cNvPr id="13312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©1992-2014 by Pearson Education, Inc. All Rights Reserved.</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1" descr="cpphtp9_12_Page_66"/>
          <p:cNvPicPr>
            <a:picLocks noGrp="1" noChangeAspect="1"/>
          </p:cNvPicPr>
          <p:nvPr isPhoto="1"/>
        </p:nvPicPr>
        <p:blipFill rotWithShape="1">
          <a:blip r:embed="rId2" cstate="print">
            <a:extLst>
              <a:ext uri="{28A0092B-C50C-407E-A947-70E740481C1C}">
                <a14:useLocalDpi xmlns:a14="http://schemas.microsoft.com/office/drawing/2010/main" val="0"/>
              </a:ext>
            </a:extLst>
          </a:blip>
          <a:srcRect l="14166" t="3345" r="40000" b="7435"/>
          <a:stretch/>
        </p:blipFill>
        <p:spPr bwMode="auto">
          <a:xfrm>
            <a:off x="1866900" y="304800"/>
            <a:ext cx="4864100" cy="5748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1" descr="cpphtp9_12_Page_07"/>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cxnSp>
        <p:nvCxnSpPr>
          <p:cNvPr id="4" name="Straight Arrow Connector 3"/>
          <p:cNvCxnSpPr/>
          <p:nvPr/>
        </p:nvCxnSpPr>
        <p:spPr>
          <a:xfrm>
            <a:off x="533400" y="4038600"/>
            <a:ext cx="12192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1" descr="cpphtp9_12_Page_6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Picture 1" descr="cpphtp9_12_Page_68"/>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eaLnBrk="1" fontAlgn="auto" hangingPunct="1">
              <a:spcAft>
                <a:spcPts val="0"/>
              </a:spcAft>
              <a:defRPr/>
            </a:pPr>
            <a:r>
              <a:rPr lang="en-US" sz="2000" b="0" dirty="0" smtClean="0">
                <a:solidFill>
                  <a:srgbClr val="24B5A1"/>
                </a:solidFill>
                <a:latin typeface="Arial"/>
              </a:rPr>
              <a:t>12.8  </a:t>
            </a:r>
            <a:r>
              <a:rPr lang="en-US" sz="2000" b="0" dirty="0" smtClean="0">
                <a:solidFill>
                  <a:srgbClr val="3380E6"/>
                </a:solidFill>
                <a:latin typeface="Arial"/>
              </a:rPr>
              <a:t>Case Study: Payroll System Using Polymorphism and Runtime Type Information with </a:t>
            </a:r>
            <a:r>
              <a:rPr lang="en-US" sz="2000" b="0" dirty="0" smtClean="0">
                <a:solidFill>
                  <a:srgbClr val="C00000"/>
                </a:solidFill>
                <a:latin typeface="Arial"/>
              </a:rPr>
              <a:t>Downcasting</a:t>
            </a:r>
            <a:r>
              <a:rPr lang="en-US" sz="2000" b="0" dirty="0" smtClean="0">
                <a:solidFill>
                  <a:srgbClr val="3380E6"/>
                </a:solidFill>
                <a:latin typeface="Arial"/>
              </a:rPr>
              <a:t>, </a:t>
            </a:r>
            <a:r>
              <a:rPr lang="en-US" sz="2000" b="0" dirty="0" smtClean="0">
                <a:solidFill>
                  <a:srgbClr val="C00000"/>
                </a:solidFill>
                <a:latin typeface="Lucida Console"/>
              </a:rPr>
              <a:t>dynamic_cast</a:t>
            </a:r>
            <a:r>
              <a:rPr lang="en-US" sz="2000" b="0" dirty="0" smtClean="0">
                <a:solidFill>
                  <a:srgbClr val="3380E6"/>
                </a:solidFill>
                <a:latin typeface="Arial"/>
              </a:rPr>
              <a:t>, </a:t>
            </a:r>
            <a:r>
              <a:rPr lang="en-US" sz="2000" b="0" dirty="0" smtClean="0">
                <a:solidFill>
                  <a:srgbClr val="C00000"/>
                </a:solidFill>
                <a:latin typeface="Lucida Console"/>
              </a:rPr>
              <a:t>typeid</a:t>
            </a:r>
            <a:r>
              <a:rPr lang="en-US" sz="2000" b="0" dirty="0" smtClean="0">
                <a:solidFill>
                  <a:srgbClr val="C00000"/>
                </a:solidFill>
                <a:latin typeface="Arial"/>
              </a:rPr>
              <a:t> </a:t>
            </a:r>
            <a:r>
              <a:rPr lang="en-US" sz="2000" b="0" dirty="0" smtClean="0">
                <a:solidFill>
                  <a:srgbClr val="3380E6"/>
                </a:solidFill>
                <a:latin typeface="Arial"/>
              </a:rPr>
              <a:t>and </a:t>
            </a:r>
            <a:r>
              <a:rPr lang="en-US" sz="2000" b="0" dirty="0" smtClean="0">
                <a:solidFill>
                  <a:srgbClr val="C00000"/>
                </a:solidFill>
                <a:latin typeface="Lucida Console"/>
              </a:rPr>
              <a:t>type_info</a:t>
            </a:r>
          </a:p>
        </p:txBody>
      </p:sp>
      <p:sp>
        <p:nvSpPr>
          <p:cNvPr id="138243" name="Text Placeholder 2"/>
          <p:cNvSpPr>
            <a:spLocks noGrp="1"/>
          </p:cNvSpPr>
          <p:nvPr>
            <p:ph type="body" idx="1"/>
          </p:nvPr>
        </p:nvSpPr>
        <p:spPr>
          <a:xfrm>
            <a:off x="457200" y="1600200"/>
            <a:ext cx="8229600" cy="4525962"/>
          </a:xfrm>
        </p:spPr>
        <p:txBody>
          <a:bodyPr>
            <a:normAutofit fontScale="92500"/>
          </a:bodyPr>
          <a:lstStyle/>
          <a:p>
            <a:pPr eaLnBrk="1" hangingPunct="1">
              <a:lnSpc>
                <a:spcPct val="110000"/>
              </a:lnSpc>
            </a:pPr>
            <a:r>
              <a:rPr lang="en-US" altLang="en-US" sz="2400" smtClean="0">
                <a:solidFill>
                  <a:srgbClr val="000000"/>
                </a:solidFill>
                <a:latin typeface="Calibri" panose="020F0502020204030204" pitchFamily="34" charset="0"/>
              </a:rPr>
              <a:t>Recall from the problem statement at the beginning of Section 12.6 that, for the current pay period, our fictitious company has decided to reward BasePlusCommissionEmployees by adding 10 percent to their base salaries.</a:t>
            </a:r>
            <a:br>
              <a:rPr lang="en-US" altLang="en-US" sz="2400" smtClean="0">
                <a:solidFill>
                  <a:srgbClr val="000000"/>
                </a:solidFill>
                <a:latin typeface="Calibri" panose="020F0502020204030204" pitchFamily="34" charset="0"/>
              </a:rPr>
            </a:br>
            <a:endParaRPr lang="en-US" altLang="en-US" sz="2400" smtClean="0">
              <a:solidFill>
                <a:srgbClr val="000000"/>
              </a:solidFill>
              <a:latin typeface="Calibri" panose="020F0502020204030204" pitchFamily="34" charset="0"/>
            </a:endParaRPr>
          </a:p>
          <a:p>
            <a:pPr eaLnBrk="1" hangingPunct="1">
              <a:lnSpc>
                <a:spcPct val="110000"/>
              </a:lnSpc>
            </a:pPr>
            <a:r>
              <a:rPr lang="en-US" altLang="en-US" sz="2400" smtClean="0">
                <a:solidFill>
                  <a:srgbClr val="0000FF"/>
                </a:solidFill>
                <a:latin typeface="Calibri" panose="020F0502020204030204" pitchFamily="34" charset="0"/>
              </a:rPr>
              <a:t>When processing Employee objects polymorphically in Section 12.6.5, we did not need to worry about the “specifics.”</a:t>
            </a:r>
            <a:r>
              <a:rPr lang="en-US" altLang="en-US" sz="2400" smtClean="0">
                <a:solidFill>
                  <a:srgbClr val="000000"/>
                </a:solidFill>
                <a:latin typeface="Calibri" panose="020F0502020204030204" pitchFamily="34" charset="0"/>
              </a:rPr>
              <a:t/>
            </a:r>
            <a:br>
              <a:rPr lang="en-US" altLang="en-US" sz="2400" smtClean="0">
                <a:solidFill>
                  <a:srgbClr val="000000"/>
                </a:solidFill>
                <a:latin typeface="Calibri" panose="020F0502020204030204" pitchFamily="34" charset="0"/>
              </a:rPr>
            </a:br>
            <a:endParaRPr lang="en-US" altLang="en-US" sz="2400" smtClean="0">
              <a:solidFill>
                <a:srgbClr val="000000"/>
              </a:solidFill>
              <a:latin typeface="Calibri" panose="020F0502020204030204" pitchFamily="34" charset="0"/>
            </a:endParaRPr>
          </a:p>
          <a:p>
            <a:pPr eaLnBrk="1" hangingPunct="1">
              <a:lnSpc>
                <a:spcPct val="110000"/>
              </a:lnSpc>
            </a:pPr>
            <a:r>
              <a:rPr lang="en-US" altLang="en-US" sz="2400" smtClean="0">
                <a:solidFill>
                  <a:srgbClr val="000000"/>
                </a:solidFill>
                <a:latin typeface="Calibri" panose="020F0502020204030204" pitchFamily="34" charset="0"/>
              </a:rPr>
              <a:t>To adjust the base salaries of BasePlusCommissionEmployees, we have to determine the specific type of each Employee object at execution time, then act appropriately.</a:t>
            </a:r>
          </a:p>
        </p:txBody>
      </p:sp>
      <p:sp>
        <p:nvSpPr>
          <p:cNvPr id="14950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©1992-2014 by Pearson Education, Inc. All Rights Reserved.</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eaLnBrk="1" fontAlgn="auto" hangingPunct="1">
              <a:spcAft>
                <a:spcPts val="0"/>
              </a:spcAft>
              <a:defRPr/>
            </a:pPr>
            <a:r>
              <a:rPr lang="en-US" sz="2000" b="0" dirty="0" smtClean="0">
                <a:solidFill>
                  <a:srgbClr val="24B5A1"/>
                </a:solidFill>
                <a:latin typeface="Arial"/>
              </a:rPr>
              <a:t>12.8  </a:t>
            </a:r>
            <a:r>
              <a:rPr lang="en-US" sz="2000" b="0" dirty="0" smtClean="0">
                <a:solidFill>
                  <a:srgbClr val="3380E6"/>
                </a:solidFill>
                <a:latin typeface="Arial"/>
              </a:rPr>
              <a:t>Case Study: Payroll System Using Polymorphism and Runtime Type Information with </a:t>
            </a:r>
            <a:r>
              <a:rPr lang="en-US" sz="2000" b="0" dirty="0" smtClean="0">
                <a:solidFill>
                  <a:srgbClr val="C00000"/>
                </a:solidFill>
                <a:latin typeface="Arial"/>
              </a:rPr>
              <a:t>Downcasting</a:t>
            </a:r>
            <a:r>
              <a:rPr lang="en-US" sz="2000" b="0" dirty="0" smtClean="0">
                <a:solidFill>
                  <a:srgbClr val="3380E6"/>
                </a:solidFill>
                <a:latin typeface="Arial"/>
              </a:rPr>
              <a:t>, </a:t>
            </a:r>
            <a:r>
              <a:rPr lang="en-US" sz="2000" b="0" dirty="0" smtClean="0">
                <a:solidFill>
                  <a:srgbClr val="C00000"/>
                </a:solidFill>
                <a:latin typeface="Lucida Console"/>
              </a:rPr>
              <a:t>dynamic_cast</a:t>
            </a:r>
            <a:r>
              <a:rPr lang="en-US" sz="2000" b="0" dirty="0" smtClean="0">
                <a:solidFill>
                  <a:srgbClr val="3380E6"/>
                </a:solidFill>
                <a:latin typeface="Arial"/>
              </a:rPr>
              <a:t>, </a:t>
            </a:r>
            <a:r>
              <a:rPr lang="en-US" sz="2000" b="0" dirty="0" smtClean="0">
                <a:solidFill>
                  <a:srgbClr val="C00000"/>
                </a:solidFill>
                <a:latin typeface="Lucida Console"/>
              </a:rPr>
              <a:t>typeid</a:t>
            </a:r>
            <a:r>
              <a:rPr lang="en-US" sz="2000" b="0" dirty="0" smtClean="0">
                <a:solidFill>
                  <a:srgbClr val="C00000"/>
                </a:solidFill>
                <a:latin typeface="Arial"/>
              </a:rPr>
              <a:t> </a:t>
            </a:r>
            <a:r>
              <a:rPr lang="en-US" sz="2000" b="0" dirty="0" smtClean="0">
                <a:solidFill>
                  <a:srgbClr val="3380E6"/>
                </a:solidFill>
                <a:latin typeface="Arial"/>
              </a:rPr>
              <a:t>and </a:t>
            </a:r>
            <a:r>
              <a:rPr lang="en-US" sz="2000" b="0" dirty="0" smtClean="0">
                <a:solidFill>
                  <a:srgbClr val="C00000"/>
                </a:solidFill>
                <a:latin typeface="Lucida Console"/>
              </a:rPr>
              <a:t>type_info</a:t>
            </a:r>
            <a:r>
              <a:rPr lang="en-US" sz="2000" b="0" dirty="0" smtClean="0">
                <a:solidFill>
                  <a:srgbClr val="3380E6"/>
                </a:solidFill>
                <a:latin typeface="Lucida Console"/>
              </a:rPr>
              <a:t> </a:t>
            </a:r>
            <a:r>
              <a:rPr lang="en-US" sz="2000" b="0" dirty="0" smtClean="0">
                <a:solidFill>
                  <a:srgbClr val="3380E6"/>
                </a:solidFill>
                <a:latin typeface="Arial"/>
              </a:rPr>
              <a:t>(cont.)</a:t>
            </a:r>
            <a:endParaRPr lang="en-US" sz="2000" b="0" dirty="0" smtClean="0">
              <a:solidFill>
                <a:srgbClr val="3380E6"/>
              </a:solidFill>
              <a:latin typeface="Lucida Console"/>
            </a:endParaRPr>
          </a:p>
        </p:txBody>
      </p:sp>
      <p:sp>
        <p:nvSpPr>
          <p:cNvPr id="139267" name="Text Placeholder 2"/>
          <p:cNvSpPr>
            <a:spLocks noGrp="1"/>
          </p:cNvSpPr>
          <p:nvPr>
            <p:ph type="body" idx="1"/>
          </p:nvPr>
        </p:nvSpPr>
        <p:spPr>
          <a:xfrm>
            <a:off x="457200" y="1905000"/>
            <a:ext cx="8229600" cy="4102100"/>
          </a:xfrm>
        </p:spPr>
        <p:txBody>
          <a:bodyPr/>
          <a:lstStyle/>
          <a:p>
            <a:pPr eaLnBrk="1" hangingPunct="1"/>
            <a:r>
              <a:rPr lang="en-US" altLang="en-US" sz="2400" smtClean="0">
                <a:solidFill>
                  <a:srgbClr val="000000"/>
                </a:solidFill>
                <a:latin typeface="Calibri" panose="020F0502020204030204" pitchFamily="34" charset="0"/>
              </a:rPr>
              <a:t>This section demonstrates the powerful capabilities of </a:t>
            </a:r>
            <a:r>
              <a:rPr lang="en-US" altLang="en-US" sz="2400" smtClean="0">
                <a:solidFill>
                  <a:srgbClr val="0000FF"/>
                </a:solidFill>
                <a:latin typeface="Calibri" panose="020F0502020204030204" pitchFamily="34" charset="0"/>
              </a:rPr>
              <a:t>runtime type information (RTTI)</a:t>
            </a:r>
            <a:r>
              <a:rPr lang="en-US" altLang="en-US" sz="2400" smtClean="0">
                <a:solidFill>
                  <a:srgbClr val="000000"/>
                </a:solidFill>
                <a:latin typeface="Calibri" panose="020F0502020204030204" pitchFamily="34" charset="0"/>
              </a:rPr>
              <a:t> and dynamic casting, which enable a program to determine an object’s type at execution time and act on that object accordingly.</a:t>
            </a:r>
            <a:br>
              <a:rPr lang="en-US" altLang="en-US" sz="2400" smtClean="0">
                <a:solidFill>
                  <a:srgbClr val="000000"/>
                </a:solidFill>
                <a:latin typeface="Calibri" panose="020F0502020204030204" pitchFamily="34" charset="0"/>
              </a:rPr>
            </a:br>
            <a:endParaRPr lang="en-US" altLang="en-US" sz="2400" smtClean="0">
              <a:solidFill>
                <a:srgbClr val="000000"/>
              </a:solidFill>
              <a:latin typeface="Calibri" panose="020F0502020204030204" pitchFamily="34" charset="0"/>
            </a:endParaRPr>
          </a:p>
          <a:p>
            <a:pPr eaLnBrk="1" hangingPunct="1"/>
            <a:r>
              <a:rPr lang="en-US" altLang="en-US" sz="2400" smtClean="0">
                <a:solidFill>
                  <a:srgbClr val="C00000"/>
                </a:solidFill>
                <a:latin typeface="Calibri" panose="020F0502020204030204" pitchFamily="34" charset="0"/>
              </a:rPr>
              <a:t>Figure 12.19 </a:t>
            </a:r>
            <a:r>
              <a:rPr lang="en-US" altLang="en-US" sz="2400" smtClean="0">
                <a:solidFill>
                  <a:srgbClr val="000000"/>
                </a:solidFill>
                <a:latin typeface="Calibri" panose="020F0502020204030204" pitchFamily="34" charset="0"/>
              </a:rPr>
              <a:t>uses the Employee hierarchy developed in Section 12.6 and increases by 10 percent the base salary of each BasePlusCommissionEmployee.</a:t>
            </a:r>
          </a:p>
        </p:txBody>
      </p:sp>
      <p:sp>
        <p:nvSpPr>
          <p:cNvPr id="15053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©1992-2014 by Pearson Education, Inc. All Rights Reserved.</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1" descr="cpphtp9_12_Page_69"/>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cxnSp>
        <p:nvCxnSpPr>
          <p:cNvPr id="4" name="Straight Arrow Connector 3"/>
          <p:cNvCxnSpPr/>
          <p:nvPr/>
        </p:nvCxnSpPr>
        <p:spPr>
          <a:xfrm>
            <a:off x="381000" y="2413686"/>
            <a:ext cx="1143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1" descr="cpphtp9_12_Page_70"/>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sp>
        <p:nvSpPr>
          <p:cNvPr id="2" name="TextBox 1"/>
          <p:cNvSpPr txBox="1"/>
          <p:nvPr/>
        </p:nvSpPr>
        <p:spPr>
          <a:xfrm>
            <a:off x="6934200" y="1143000"/>
            <a:ext cx="1752600" cy="954107"/>
          </a:xfrm>
          <a:prstGeom prst="rect">
            <a:avLst/>
          </a:prstGeom>
          <a:noFill/>
          <a:ln>
            <a:solidFill>
              <a:schemeClr val="accent2"/>
            </a:solidFill>
          </a:ln>
        </p:spPr>
        <p:txBody>
          <a:bodyPr wrap="square" rtlCol="0">
            <a:spAutoFit/>
          </a:bodyPr>
          <a:lstStyle/>
          <a:p>
            <a:r>
              <a:rPr lang="en-US" sz="1400" smtClean="0"/>
              <a:t>Note use of new keyword! This is dynamically allocated memory.</a:t>
            </a:r>
            <a:endParaRPr lang="en-US" sz="1400"/>
          </a:p>
        </p:txBody>
      </p:sp>
      <p:cxnSp>
        <p:nvCxnSpPr>
          <p:cNvPr id="5" name="Straight Arrow Connector 4"/>
          <p:cNvCxnSpPr/>
          <p:nvPr/>
        </p:nvCxnSpPr>
        <p:spPr>
          <a:xfrm>
            <a:off x="673443" y="3873843"/>
            <a:ext cx="137160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1" descr="cpphtp9_12_Page_71"/>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cxnSp>
        <p:nvCxnSpPr>
          <p:cNvPr id="4" name="Straight Arrow Connector 3"/>
          <p:cNvCxnSpPr/>
          <p:nvPr/>
        </p:nvCxnSpPr>
        <p:spPr>
          <a:xfrm>
            <a:off x="661086" y="1320114"/>
            <a:ext cx="137160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1" descr="cpphtp9_12_Page_72"/>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eaLnBrk="1" fontAlgn="auto" hangingPunct="1">
              <a:spcAft>
                <a:spcPts val="0"/>
              </a:spcAft>
              <a:defRPr/>
            </a:pPr>
            <a:r>
              <a:rPr lang="en-US" sz="2000" dirty="0" smtClean="0">
                <a:solidFill>
                  <a:srgbClr val="24B5A1"/>
                </a:solidFill>
                <a:latin typeface="Arial"/>
              </a:rPr>
              <a:t>12.8  </a:t>
            </a:r>
            <a:r>
              <a:rPr lang="en-US" sz="2000" dirty="0" smtClean="0">
                <a:solidFill>
                  <a:srgbClr val="3380E6"/>
                </a:solidFill>
                <a:latin typeface="Arial"/>
              </a:rPr>
              <a:t>Case Study: Payroll System Using Polymorphism and Runtime Type Information with Downcasting, </a:t>
            </a:r>
            <a:r>
              <a:rPr lang="en-US" sz="2000" dirty="0" smtClean="0">
                <a:solidFill>
                  <a:srgbClr val="3380E6"/>
                </a:solidFill>
                <a:latin typeface="Lucida Console"/>
              </a:rPr>
              <a:t>dynamic_cast</a:t>
            </a:r>
            <a:r>
              <a:rPr lang="en-US" sz="2000" dirty="0" smtClean="0">
                <a:solidFill>
                  <a:srgbClr val="3380E6"/>
                </a:solidFill>
                <a:latin typeface="Arial"/>
              </a:rPr>
              <a:t>, </a:t>
            </a:r>
            <a:r>
              <a:rPr lang="en-US" sz="2000" dirty="0" smtClean="0">
                <a:solidFill>
                  <a:srgbClr val="3380E6"/>
                </a:solidFill>
                <a:latin typeface="Lucida Console"/>
              </a:rPr>
              <a:t>typeid</a:t>
            </a:r>
            <a:r>
              <a:rPr lang="en-US" sz="2000" dirty="0" smtClean="0">
                <a:solidFill>
                  <a:srgbClr val="3380E6"/>
                </a:solidFill>
                <a:latin typeface="Arial"/>
              </a:rPr>
              <a:t> and </a:t>
            </a:r>
            <a:r>
              <a:rPr lang="en-US" sz="2000" dirty="0" smtClean="0">
                <a:solidFill>
                  <a:srgbClr val="3380E6"/>
                </a:solidFill>
                <a:latin typeface="Lucida Console"/>
              </a:rPr>
              <a:t>type_info</a:t>
            </a:r>
            <a:r>
              <a:rPr lang="en-US" sz="2000" dirty="0" smtClean="0">
                <a:solidFill>
                  <a:srgbClr val="3380E6"/>
                </a:solidFill>
                <a:latin typeface="Arial"/>
              </a:rPr>
              <a:t> (cont.)</a:t>
            </a:r>
          </a:p>
        </p:txBody>
      </p:sp>
      <p:sp>
        <p:nvSpPr>
          <p:cNvPr id="144387" name="Text Placeholder 2"/>
          <p:cNvSpPr>
            <a:spLocks noGrp="1"/>
          </p:cNvSpPr>
          <p:nvPr>
            <p:ph type="body" idx="1"/>
          </p:nvPr>
        </p:nvSpPr>
        <p:spPr>
          <a:xfrm>
            <a:off x="457200" y="1752600"/>
            <a:ext cx="8229600" cy="4254500"/>
          </a:xfrm>
        </p:spPr>
        <p:txBody>
          <a:bodyPr>
            <a:normAutofit fontScale="85000" lnSpcReduction="10000"/>
          </a:bodyPr>
          <a:lstStyle/>
          <a:p>
            <a:pPr eaLnBrk="1" hangingPunct="1">
              <a:lnSpc>
                <a:spcPct val="110000"/>
              </a:lnSpc>
              <a:spcBef>
                <a:spcPts val="600"/>
              </a:spcBef>
            </a:pPr>
            <a:r>
              <a:rPr lang="en-US" altLang="en-US" sz="2300" smtClean="0">
                <a:solidFill>
                  <a:srgbClr val="000000"/>
                </a:solidFill>
                <a:latin typeface="Calibri" panose="020F0502020204030204" pitchFamily="34" charset="0"/>
              </a:rPr>
              <a:t>Since we process the Employees </a:t>
            </a:r>
            <a:r>
              <a:rPr lang="en-US" altLang="en-US" sz="2300" smtClean="0">
                <a:solidFill>
                  <a:srgbClr val="C00000"/>
                </a:solidFill>
                <a:latin typeface="Calibri" panose="020F0502020204030204" pitchFamily="34" charset="0"/>
              </a:rPr>
              <a:t>polymorphically</a:t>
            </a:r>
            <a:r>
              <a:rPr lang="en-US" altLang="en-US" sz="2300" smtClean="0">
                <a:solidFill>
                  <a:srgbClr val="000000"/>
                </a:solidFill>
                <a:latin typeface="Calibri" panose="020F0502020204030204" pitchFamily="34" charset="0"/>
              </a:rPr>
              <a:t>, we cannot (with the techniques you’ve learned so far) be certain as to which type of Employee is being manipulated at any given time.</a:t>
            </a:r>
          </a:p>
          <a:p>
            <a:pPr eaLnBrk="1" hangingPunct="1">
              <a:lnSpc>
                <a:spcPct val="110000"/>
              </a:lnSpc>
              <a:spcBef>
                <a:spcPts val="600"/>
              </a:spcBef>
            </a:pPr>
            <a:r>
              <a:rPr lang="en-US" altLang="en-US" sz="2300" smtClean="0">
                <a:solidFill>
                  <a:srgbClr val="0000FF"/>
                </a:solidFill>
                <a:latin typeface="Calibri" panose="020F0502020204030204" pitchFamily="34" charset="0"/>
              </a:rPr>
              <a:t>BasePlusCommissionEmployee employees </a:t>
            </a:r>
            <a:r>
              <a:rPr lang="en-US" altLang="en-US" sz="2300" i="1" smtClean="0">
                <a:solidFill>
                  <a:srgbClr val="0000FF"/>
                </a:solidFill>
                <a:latin typeface="Calibri" panose="020F0502020204030204" pitchFamily="34" charset="0"/>
              </a:rPr>
              <a:t>must</a:t>
            </a:r>
            <a:r>
              <a:rPr lang="en-US" altLang="en-US" sz="2300" smtClean="0">
                <a:solidFill>
                  <a:srgbClr val="0000FF"/>
                </a:solidFill>
                <a:latin typeface="Calibri" panose="020F0502020204030204" pitchFamily="34" charset="0"/>
              </a:rPr>
              <a:t> be identified when we encounter them so they can receive the 10 percent salary increase.</a:t>
            </a:r>
          </a:p>
          <a:p>
            <a:pPr eaLnBrk="1" hangingPunct="1">
              <a:lnSpc>
                <a:spcPct val="110000"/>
              </a:lnSpc>
              <a:spcBef>
                <a:spcPts val="600"/>
              </a:spcBef>
            </a:pPr>
            <a:endParaRPr lang="en-US" altLang="en-US" sz="2300" smtClean="0">
              <a:solidFill>
                <a:srgbClr val="0000FF"/>
              </a:solidFill>
              <a:latin typeface="Calibri" panose="020F0502020204030204" pitchFamily="34" charset="0"/>
            </a:endParaRPr>
          </a:p>
          <a:p>
            <a:pPr eaLnBrk="1" hangingPunct="1">
              <a:lnSpc>
                <a:spcPct val="110000"/>
              </a:lnSpc>
              <a:spcBef>
                <a:spcPts val="600"/>
              </a:spcBef>
            </a:pPr>
            <a:r>
              <a:rPr lang="en-US" altLang="en-US" sz="2300" smtClean="0">
                <a:solidFill>
                  <a:srgbClr val="000000"/>
                </a:solidFill>
                <a:latin typeface="Calibri" panose="020F0502020204030204" pitchFamily="34" charset="0"/>
              </a:rPr>
              <a:t>To accomplish this, we use operator </a:t>
            </a:r>
            <a:r>
              <a:rPr lang="en-US" altLang="en-US" sz="2300" b="1" smtClean="0">
                <a:solidFill>
                  <a:srgbClr val="0000FF"/>
                </a:solidFill>
                <a:latin typeface="Calibri" panose="020F0502020204030204" pitchFamily="34" charset="0"/>
              </a:rPr>
              <a:t>dynamic_cast</a:t>
            </a:r>
            <a:r>
              <a:rPr lang="en-US" altLang="en-US" sz="2300" smtClean="0">
                <a:solidFill>
                  <a:srgbClr val="000000"/>
                </a:solidFill>
                <a:latin typeface="Calibri" panose="020F0502020204030204" pitchFamily="34" charset="0"/>
              </a:rPr>
              <a:t> (line 39) to determine whether the current Employee’s type is BasePlusCommissionEmployee.</a:t>
            </a:r>
          </a:p>
          <a:p>
            <a:pPr eaLnBrk="1" hangingPunct="1">
              <a:lnSpc>
                <a:spcPct val="110000"/>
              </a:lnSpc>
              <a:spcBef>
                <a:spcPts val="600"/>
              </a:spcBef>
            </a:pPr>
            <a:endParaRPr lang="en-US" altLang="en-US" sz="2300" smtClean="0">
              <a:solidFill>
                <a:srgbClr val="000000"/>
              </a:solidFill>
              <a:latin typeface="Calibri" panose="020F0502020204030204" pitchFamily="34" charset="0"/>
            </a:endParaRPr>
          </a:p>
          <a:p>
            <a:pPr eaLnBrk="1" hangingPunct="1">
              <a:lnSpc>
                <a:spcPct val="110000"/>
              </a:lnSpc>
              <a:spcBef>
                <a:spcPts val="600"/>
              </a:spcBef>
            </a:pPr>
            <a:r>
              <a:rPr lang="en-US" altLang="en-US" sz="2300" smtClean="0">
                <a:solidFill>
                  <a:srgbClr val="000000"/>
                </a:solidFill>
                <a:latin typeface="Calibri" panose="020F0502020204030204" pitchFamily="34" charset="0"/>
              </a:rPr>
              <a:t>This is the </a:t>
            </a:r>
            <a:r>
              <a:rPr lang="en-US" altLang="en-US" sz="2300" b="1" i="1" smtClean="0">
                <a:solidFill>
                  <a:srgbClr val="C00000"/>
                </a:solidFill>
                <a:latin typeface="Calibri" panose="020F0502020204030204" pitchFamily="34" charset="0"/>
              </a:rPr>
              <a:t>downcast</a:t>
            </a:r>
            <a:r>
              <a:rPr lang="en-US" altLang="en-US" sz="2300" smtClean="0">
                <a:solidFill>
                  <a:srgbClr val="C00000"/>
                </a:solidFill>
                <a:latin typeface="Calibri" panose="020F0502020204030204" pitchFamily="34" charset="0"/>
              </a:rPr>
              <a:t> </a:t>
            </a:r>
            <a:r>
              <a:rPr lang="en-US" altLang="en-US" sz="2300" smtClean="0">
                <a:solidFill>
                  <a:srgbClr val="000000"/>
                </a:solidFill>
                <a:latin typeface="Calibri" panose="020F0502020204030204" pitchFamily="34" charset="0"/>
              </a:rPr>
              <a:t>operation we referred to in Section 12.3.3.</a:t>
            </a:r>
          </a:p>
          <a:p>
            <a:pPr eaLnBrk="1" hangingPunct="1">
              <a:lnSpc>
                <a:spcPct val="110000"/>
              </a:lnSpc>
              <a:spcBef>
                <a:spcPts val="600"/>
              </a:spcBef>
            </a:pPr>
            <a:r>
              <a:rPr lang="en-US" altLang="en-US" sz="2300" smtClean="0">
                <a:solidFill>
                  <a:srgbClr val="000000"/>
                </a:solidFill>
                <a:latin typeface="Calibri" panose="020F0502020204030204" pitchFamily="34" charset="0"/>
              </a:rPr>
              <a:t>Lines 38–39 dynamically downcast employeePtr from type Employee * to type BasePlusCommissionEmployee *.</a:t>
            </a:r>
          </a:p>
        </p:txBody>
      </p:sp>
      <p:sp>
        <p:nvSpPr>
          <p:cNvPr id="15565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©1992-2014 by Pearson Education, Inc. All Rights Reserved.</a:t>
            </a:r>
          </a:p>
        </p:txBody>
      </p:sp>
      <p:sp>
        <p:nvSpPr>
          <p:cNvPr id="3" name="Rectangle 2"/>
          <p:cNvSpPr/>
          <p:nvPr/>
        </p:nvSpPr>
        <p:spPr>
          <a:xfrm>
            <a:off x="457200" y="3657600"/>
            <a:ext cx="8229600" cy="1066800"/>
          </a:xfrm>
          <a:prstGeom prst="rect">
            <a:avLst/>
          </a:prstGeom>
          <a:solidFill>
            <a:schemeClr val="accent1">
              <a:alpha val="9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eaLnBrk="1" fontAlgn="auto" hangingPunct="1">
              <a:spcAft>
                <a:spcPts val="0"/>
              </a:spcAft>
              <a:defRPr/>
            </a:pPr>
            <a:r>
              <a:rPr lang="en-US" sz="2000" dirty="0" smtClean="0">
                <a:solidFill>
                  <a:srgbClr val="24B5A1"/>
                </a:solidFill>
                <a:latin typeface="Arial"/>
              </a:rPr>
              <a:t>12.8  </a:t>
            </a:r>
            <a:r>
              <a:rPr lang="en-US" sz="2000" dirty="0" smtClean="0">
                <a:solidFill>
                  <a:srgbClr val="3380E6"/>
                </a:solidFill>
                <a:latin typeface="Arial"/>
              </a:rPr>
              <a:t>Case Study: Payroll System Using Polymorphism and Runtime Type Information with Downcasting, </a:t>
            </a:r>
            <a:r>
              <a:rPr lang="en-US" sz="2000" dirty="0" smtClean="0">
                <a:solidFill>
                  <a:srgbClr val="3380E6"/>
                </a:solidFill>
                <a:latin typeface="Lucida Console"/>
              </a:rPr>
              <a:t>dynamic_cast</a:t>
            </a:r>
            <a:r>
              <a:rPr lang="en-US" sz="2000" dirty="0" smtClean="0">
                <a:solidFill>
                  <a:srgbClr val="3380E6"/>
                </a:solidFill>
                <a:latin typeface="Arial"/>
              </a:rPr>
              <a:t>, </a:t>
            </a:r>
            <a:r>
              <a:rPr lang="en-US" sz="2000" dirty="0" smtClean="0">
                <a:solidFill>
                  <a:srgbClr val="3380E6"/>
                </a:solidFill>
                <a:latin typeface="Lucida Console"/>
              </a:rPr>
              <a:t>typeid</a:t>
            </a:r>
            <a:r>
              <a:rPr lang="en-US" sz="2000" dirty="0" smtClean="0">
                <a:solidFill>
                  <a:srgbClr val="3380E6"/>
                </a:solidFill>
                <a:latin typeface="Arial"/>
              </a:rPr>
              <a:t> and </a:t>
            </a:r>
            <a:r>
              <a:rPr lang="en-US" sz="2000" dirty="0" smtClean="0">
                <a:solidFill>
                  <a:srgbClr val="3380E6"/>
                </a:solidFill>
                <a:latin typeface="Lucida Console"/>
              </a:rPr>
              <a:t>type_info</a:t>
            </a:r>
            <a:r>
              <a:rPr lang="en-US" sz="2000" dirty="0" smtClean="0">
                <a:solidFill>
                  <a:srgbClr val="3380E6"/>
                </a:solidFill>
                <a:latin typeface="Arial"/>
              </a:rPr>
              <a:t> (cont.)</a:t>
            </a:r>
          </a:p>
        </p:txBody>
      </p:sp>
      <p:sp>
        <p:nvSpPr>
          <p:cNvPr id="145411" name="Text Placeholder 2"/>
          <p:cNvSpPr>
            <a:spLocks noGrp="1"/>
          </p:cNvSpPr>
          <p:nvPr>
            <p:ph type="body" idx="1"/>
          </p:nvPr>
        </p:nvSpPr>
        <p:spPr>
          <a:xfrm>
            <a:off x="457200" y="1676400"/>
            <a:ext cx="8229600" cy="4330700"/>
          </a:xfrm>
        </p:spPr>
        <p:txBody>
          <a:bodyPr/>
          <a:lstStyle/>
          <a:p>
            <a:pPr eaLnBrk="1" hangingPunct="1">
              <a:spcBef>
                <a:spcPts val="600"/>
              </a:spcBef>
            </a:pPr>
            <a:r>
              <a:rPr lang="en-US" altLang="en-US" sz="2300" smtClean="0">
                <a:solidFill>
                  <a:srgbClr val="000000"/>
                </a:solidFill>
                <a:latin typeface="Calibri" panose="020F0502020204030204" pitchFamily="34" charset="0"/>
              </a:rPr>
              <a:t>If employeePtr element points to an object that </a:t>
            </a:r>
            <a:r>
              <a:rPr lang="en-US" altLang="en-US" sz="2300" i="1">
                <a:solidFill>
                  <a:srgbClr val="000000"/>
                </a:solidFill>
                <a:latin typeface="Calibri" panose="020F0502020204030204" pitchFamily="34" charset="0"/>
              </a:rPr>
              <a:t> </a:t>
            </a:r>
            <a:r>
              <a:rPr lang="en-US" altLang="en-US" sz="2300" smtClean="0">
                <a:solidFill>
                  <a:srgbClr val="0000FF"/>
                </a:solidFill>
                <a:latin typeface="Calibri" panose="020F0502020204030204" pitchFamily="34" charset="0"/>
              </a:rPr>
              <a:t>is-a </a:t>
            </a:r>
            <a:r>
              <a:rPr lang="en-US" altLang="en-US" sz="2300" smtClean="0">
                <a:solidFill>
                  <a:srgbClr val="000000"/>
                </a:solidFill>
                <a:latin typeface="Calibri" panose="020F0502020204030204" pitchFamily="34" charset="0"/>
              </a:rPr>
              <a:t>BasePlusCommissionEmployee object, then that object’s address is assigned to derived-class pointer derivedPtr; otherwise, nullptr is assigned to derivedPtr.</a:t>
            </a:r>
            <a:br>
              <a:rPr lang="en-US" altLang="en-US" sz="2300" smtClean="0">
                <a:solidFill>
                  <a:srgbClr val="000000"/>
                </a:solidFill>
                <a:latin typeface="Calibri" panose="020F0502020204030204" pitchFamily="34" charset="0"/>
              </a:rPr>
            </a:br>
            <a:endParaRPr lang="en-US" altLang="en-US" sz="2300" smtClean="0">
              <a:solidFill>
                <a:srgbClr val="000000"/>
              </a:solidFill>
              <a:latin typeface="Calibri" panose="020F0502020204030204" pitchFamily="34" charset="0"/>
            </a:endParaRPr>
          </a:p>
          <a:p>
            <a:pPr eaLnBrk="1" hangingPunct="1">
              <a:spcBef>
                <a:spcPts val="600"/>
              </a:spcBef>
            </a:pPr>
            <a:r>
              <a:rPr lang="en-US" altLang="en-US" sz="2300" smtClean="0">
                <a:solidFill>
                  <a:srgbClr val="000000"/>
                </a:solidFill>
                <a:latin typeface="Calibri" panose="020F0502020204030204" pitchFamily="34" charset="0"/>
              </a:rPr>
              <a:t>Note that </a:t>
            </a:r>
            <a:r>
              <a:rPr lang="en-US" altLang="en-US" sz="2300" smtClean="0">
                <a:solidFill>
                  <a:srgbClr val="C00000"/>
                </a:solidFill>
                <a:latin typeface="Calibri" panose="020F0502020204030204" pitchFamily="34" charset="0"/>
              </a:rPr>
              <a:t>dynamic_cast </a:t>
            </a:r>
            <a:r>
              <a:rPr lang="en-US" altLang="en-US" sz="2300" smtClean="0">
                <a:solidFill>
                  <a:srgbClr val="000000"/>
                </a:solidFill>
                <a:latin typeface="Calibri" panose="020F0502020204030204" pitchFamily="34" charset="0"/>
              </a:rPr>
              <a:t>rather than </a:t>
            </a:r>
            <a:r>
              <a:rPr lang="en-US" altLang="en-US" sz="2300" smtClean="0">
                <a:solidFill>
                  <a:srgbClr val="C00000"/>
                </a:solidFill>
                <a:latin typeface="Calibri" panose="020F0502020204030204" pitchFamily="34" charset="0"/>
              </a:rPr>
              <a:t>static_cast </a:t>
            </a:r>
            <a:r>
              <a:rPr lang="en-US" altLang="en-US" sz="2300" smtClean="0">
                <a:solidFill>
                  <a:srgbClr val="000000"/>
                </a:solidFill>
                <a:latin typeface="Calibri" panose="020F0502020204030204" pitchFamily="34" charset="0"/>
              </a:rPr>
              <a:t>is </a:t>
            </a:r>
            <a:r>
              <a:rPr lang="en-US" altLang="en-US" sz="2300" i="1" smtClean="0">
                <a:solidFill>
                  <a:srgbClr val="000000"/>
                </a:solidFill>
                <a:latin typeface="Calibri" panose="020F0502020204030204" pitchFamily="34" charset="0"/>
              </a:rPr>
              <a:t>required</a:t>
            </a:r>
            <a:r>
              <a:rPr lang="en-US" altLang="en-US" sz="2300" smtClean="0">
                <a:solidFill>
                  <a:srgbClr val="000000"/>
                </a:solidFill>
                <a:latin typeface="Calibri" panose="020F0502020204030204" pitchFamily="34" charset="0"/>
              </a:rPr>
              <a:t> here to perform type checking on the underlying object—a static_cast would simply cast the Employee * to a BasePlusCommissionEmployee * regardless of the underlying object’s type. </a:t>
            </a:r>
          </a:p>
        </p:txBody>
      </p:sp>
      <p:sp>
        <p:nvSpPr>
          <p:cNvPr id="15667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©1992-2014 by Pearson Education, Inc. All Rights Reserved.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1" descr="cpphtp9_12_Page_08"/>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228600" y="152400"/>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cxnSp>
        <p:nvCxnSpPr>
          <p:cNvPr id="4" name="Straight Arrow Connector 3"/>
          <p:cNvCxnSpPr/>
          <p:nvPr/>
        </p:nvCxnSpPr>
        <p:spPr>
          <a:xfrm>
            <a:off x="317156" y="825843"/>
            <a:ext cx="12192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eaLnBrk="1" fontAlgn="auto" hangingPunct="1">
              <a:spcAft>
                <a:spcPts val="0"/>
              </a:spcAft>
              <a:defRPr/>
            </a:pPr>
            <a:r>
              <a:rPr lang="en-US" sz="2000" dirty="0" smtClean="0">
                <a:solidFill>
                  <a:srgbClr val="24B5A1"/>
                </a:solidFill>
                <a:latin typeface="Arial"/>
              </a:rPr>
              <a:t>12.8  </a:t>
            </a:r>
            <a:r>
              <a:rPr lang="en-US" sz="2000" dirty="0" smtClean="0">
                <a:solidFill>
                  <a:srgbClr val="3380E6"/>
                </a:solidFill>
                <a:latin typeface="Arial"/>
              </a:rPr>
              <a:t>Case Study: Payroll System Using Polymorphism and Runtime Type Information with Downcasting, </a:t>
            </a:r>
            <a:r>
              <a:rPr lang="en-US" sz="2000" dirty="0" smtClean="0">
                <a:solidFill>
                  <a:srgbClr val="3380E6"/>
                </a:solidFill>
                <a:latin typeface="Lucida Console"/>
              </a:rPr>
              <a:t>dynamic_cast</a:t>
            </a:r>
            <a:r>
              <a:rPr lang="en-US" sz="2000" dirty="0" smtClean="0">
                <a:solidFill>
                  <a:srgbClr val="3380E6"/>
                </a:solidFill>
                <a:latin typeface="Arial"/>
              </a:rPr>
              <a:t>, </a:t>
            </a:r>
            <a:r>
              <a:rPr lang="en-US" sz="2000" dirty="0" smtClean="0">
                <a:solidFill>
                  <a:srgbClr val="3380E6"/>
                </a:solidFill>
                <a:latin typeface="Lucida Console"/>
              </a:rPr>
              <a:t>typeid</a:t>
            </a:r>
            <a:r>
              <a:rPr lang="en-US" sz="2000" dirty="0" smtClean="0">
                <a:solidFill>
                  <a:srgbClr val="3380E6"/>
                </a:solidFill>
                <a:latin typeface="Arial"/>
              </a:rPr>
              <a:t> and </a:t>
            </a:r>
            <a:r>
              <a:rPr lang="en-US" sz="2000" dirty="0" smtClean="0">
                <a:solidFill>
                  <a:srgbClr val="3380E6"/>
                </a:solidFill>
                <a:latin typeface="Lucida Console"/>
              </a:rPr>
              <a:t>type_info</a:t>
            </a:r>
            <a:r>
              <a:rPr lang="en-US" sz="2000" dirty="0" smtClean="0">
                <a:solidFill>
                  <a:srgbClr val="3380E6"/>
                </a:solidFill>
                <a:latin typeface="Arial"/>
              </a:rPr>
              <a:t> (cont.)</a:t>
            </a:r>
          </a:p>
        </p:txBody>
      </p:sp>
      <p:sp>
        <p:nvSpPr>
          <p:cNvPr id="146435" name="Text Placeholder 2"/>
          <p:cNvSpPr>
            <a:spLocks noGrp="1"/>
          </p:cNvSpPr>
          <p:nvPr>
            <p:ph type="body" idx="1"/>
          </p:nvPr>
        </p:nvSpPr>
        <p:spPr>
          <a:xfrm>
            <a:off x="457200" y="1905000"/>
            <a:ext cx="8229600" cy="4102100"/>
          </a:xfrm>
        </p:spPr>
        <p:txBody>
          <a:bodyPr/>
          <a:lstStyle/>
          <a:p>
            <a:pPr eaLnBrk="1" hangingPunct="1"/>
            <a:r>
              <a:rPr lang="en-US" altLang="en-US" sz="2300" smtClean="0">
                <a:solidFill>
                  <a:srgbClr val="000000"/>
                </a:solidFill>
                <a:latin typeface="Calibri" panose="020F0502020204030204" pitchFamily="34" charset="0"/>
              </a:rPr>
              <a:t>With a </a:t>
            </a:r>
            <a:r>
              <a:rPr lang="en-US" altLang="en-US" sz="2300" smtClean="0">
                <a:solidFill>
                  <a:srgbClr val="C00000"/>
                </a:solidFill>
                <a:latin typeface="Calibri" panose="020F0502020204030204" pitchFamily="34" charset="0"/>
              </a:rPr>
              <a:t>static_cast</a:t>
            </a:r>
            <a:r>
              <a:rPr lang="en-US" altLang="en-US" sz="2300" smtClean="0">
                <a:solidFill>
                  <a:srgbClr val="000000"/>
                </a:solidFill>
                <a:latin typeface="Calibri" panose="020F0502020204030204" pitchFamily="34" charset="0"/>
              </a:rPr>
              <a:t>, the program would attempt to increase every Employee’s base salary, resulting in undefined behavior for each object that is not a BasePlusCommissionEmployee.</a:t>
            </a:r>
            <a:br>
              <a:rPr lang="en-US" altLang="en-US" sz="2300" smtClean="0">
                <a:solidFill>
                  <a:srgbClr val="000000"/>
                </a:solidFill>
                <a:latin typeface="Calibri" panose="020F0502020204030204" pitchFamily="34" charset="0"/>
              </a:rPr>
            </a:br>
            <a:endParaRPr lang="en-US" altLang="en-US" sz="2300" smtClean="0">
              <a:solidFill>
                <a:srgbClr val="000000"/>
              </a:solidFill>
              <a:latin typeface="Calibri" panose="020F0502020204030204" pitchFamily="34" charset="0"/>
            </a:endParaRPr>
          </a:p>
          <a:p>
            <a:pPr eaLnBrk="1" hangingPunct="1"/>
            <a:r>
              <a:rPr lang="en-US" altLang="en-US" sz="2300" smtClean="0">
                <a:solidFill>
                  <a:srgbClr val="0000FF"/>
                </a:solidFill>
                <a:latin typeface="Calibri" panose="020F0502020204030204" pitchFamily="34" charset="0"/>
              </a:rPr>
              <a:t>If the value returned by the </a:t>
            </a:r>
            <a:r>
              <a:rPr lang="en-US" altLang="en-US" sz="2300" smtClean="0">
                <a:solidFill>
                  <a:srgbClr val="C00000"/>
                </a:solidFill>
                <a:latin typeface="Calibri" panose="020F0502020204030204" pitchFamily="34" charset="0"/>
              </a:rPr>
              <a:t>dynamic_cast </a:t>
            </a:r>
            <a:r>
              <a:rPr lang="en-US" altLang="en-US" sz="2300" smtClean="0">
                <a:solidFill>
                  <a:srgbClr val="0000FF"/>
                </a:solidFill>
                <a:latin typeface="Calibri" panose="020F0502020204030204" pitchFamily="34" charset="0"/>
              </a:rPr>
              <a:t>operator in lines 38–39 </a:t>
            </a:r>
            <a:r>
              <a:rPr lang="en-US" altLang="en-US" sz="2300" b="1" smtClean="0">
                <a:solidFill>
                  <a:srgbClr val="008000"/>
                </a:solidFill>
                <a:latin typeface="Calibri" panose="020F0502020204030204" pitchFamily="34" charset="0"/>
              </a:rPr>
              <a:t>is not nullptr</a:t>
            </a:r>
            <a:r>
              <a:rPr lang="en-US" altLang="en-US" sz="2300" smtClean="0">
                <a:solidFill>
                  <a:srgbClr val="0000FF"/>
                </a:solidFill>
                <a:latin typeface="Calibri" panose="020F0502020204030204" pitchFamily="34" charset="0"/>
              </a:rPr>
              <a:t>, the object </a:t>
            </a:r>
            <a:r>
              <a:rPr lang="en-US" altLang="en-US" sz="2300" b="1" smtClean="0">
                <a:solidFill>
                  <a:srgbClr val="0000FF"/>
                </a:solidFill>
                <a:latin typeface="Calibri" panose="020F0502020204030204" pitchFamily="34" charset="0"/>
              </a:rPr>
              <a:t>is</a:t>
            </a:r>
            <a:r>
              <a:rPr lang="en-US" altLang="en-US" sz="2300" smtClean="0">
                <a:solidFill>
                  <a:srgbClr val="0000FF"/>
                </a:solidFill>
                <a:latin typeface="Calibri" panose="020F0502020204030204" pitchFamily="34" charset="0"/>
              </a:rPr>
              <a:t> the correct type</a:t>
            </a:r>
            <a:r>
              <a:rPr lang="en-US" altLang="en-US" sz="2300" smtClean="0">
                <a:solidFill>
                  <a:srgbClr val="000000"/>
                </a:solidFill>
                <a:latin typeface="Calibri" panose="020F0502020204030204" pitchFamily="34" charset="0"/>
              </a:rPr>
              <a:t>, and the if statement (lines 42–49) performs the special processing required for the BasePlusCommissionEmployee object.</a:t>
            </a:r>
          </a:p>
        </p:txBody>
      </p:sp>
      <p:sp>
        <p:nvSpPr>
          <p:cNvPr id="15667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©1992-2014 by Pearson Education, Inc. All Rights Reserved.</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eaLnBrk="1" fontAlgn="auto" hangingPunct="1">
              <a:spcAft>
                <a:spcPts val="0"/>
              </a:spcAft>
              <a:defRPr/>
            </a:pPr>
            <a:r>
              <a:rPr lang="en-US" sz="2000" dirty="0" smtClean="0">
                <a:solidFill>
                  <a:srgbClr val="24B5A1"/>
                </a:solidFill>
                <a:latin typeface="Arial"/>
              </a:rPr>
              <a:t>12.8  </a:t>
            </a:r>
            <a:r>
              <a:rPr lang="en-US" sz="2000" dirty="0" smtClean="0">
                <a:solidFill>
                  <a:srgbClr val="3380E6"/>
                </a:solidFill>
                <a:latin typeface="Arial"/>
              </a:rPr>
              <a:t>Case Study: Payroll System Using Polymorphism and Runtime Type Information with Downcasting, </a:t>
            </a:r>
            <a:r>
              <a:rPr lang="en-US" sz="2000" dirty="0" smtClean="0">
                <a:solidFill>
                  <a:srgbClr val="C00000"/>
                </a:solidFill>
                <a:latin typeface="Lucida Console"/>
              </a:rPr>
              <a:t>dynamic_cast</a:t>
            </a:r>
            <a:r>
              <a:rPr lang="en-US" sz="2000" dirty="0" smtClean="0">
                <a:solidFill>
                  <a:srgbClr val="3380E6"/>
                </a:solidFill>
                <a:latin typeface="Arial"/>
              </a:rPr>
              <a:t>, </a:t>
            </a:r>
            <a:r>
              <a:rPr lang="en-US" sz="2000" dirty="0" smtClean="0">
                <a:solidFill>
                  <a:srgbClr val="C00000"/>
                </a:solidFill>
                <a:latin typeface="Lucida Console"/>
              </a:rPr>
              <a:t>typeid</a:t>
            </a:r>
            <a:r>
              <a:rPr lang="en-US" sz="2000" dirty="0" smtClean="0">
                <a:solidFill>
                  <a:srgbClr val="C00000"/>
                </a:solidFill>
                <a:latin typeface="Arial"/>
              </a:rPr>
              <a:t> </a:t>
            </a:r>
            <a:r>
              <a:rPr lang="en-US" sz="2000" dirty="0" smtClean="0">
                <a:solidFill>
                  <a:srgbClr val="3380E6"/>
                </a:solidFill>
                <a:latin typeface="Arial"/>
              </a:rPr>
              <a:t>and </a:t>
            </a:r>
            <a:r>
              <a:rPr lang="en-US" sz="2000" dirty="0" smtClean="0">
                <a:solidFill>
                  <a:srgbClr val="C00000"/>
                </a:solidFill>
                <a:latin typeface="Lucida Console"/>
              </a:rPr>
              <a:t>type_info</a:t>
            </a:r>
            <a:r>
              <a:rPr lang="en-US" sz="2000" dirty="0" smtClean="0">
                <a:solidFill>
                  <a:srgbClr val="3380E6"/>
                </a:solidFill>
                <a:latin typeface="Arial"/>
              </a:rPr>
              <a:t> (cont.)</a:t>
            </a:r>
          </a:p>
        </p:txBody>
      </p:sp>
      <p:sp>
        <p:nvSpPr>
          <p:cNvPr id="147459" name="Text Placeholder 2"/>
          <p:cNvSpPr>
            <a:spLocks noGrp="1"/>
          </p:cNvSpPr>
          <p:nvPr>
            <p:ph type="body" idx="1"/>
          </p:nvPr>
        </p:nvSpPr>
        <p:spPr>
          <a:xfrm>
            <a:off x="457200" y="1752600"/>
            <a:ext cx="8229600" cy="4254500"/>
          </a:xfrm>
        </p:spPr>
        <p:txBody>
          <a:bodyPr>
            <a:normAutofit fontScale="85000" lnSpcReduction="10000"/>
          </a:bodyPr>
          <a:lstStyle/>
          <a:p>
            <a:pPr eaLnBrk="1" hangingPunct="1">
              <a:lnSpc>
                <a:spcPct val="120000"/>
              </a:lnSpc>
              <a:spcBef>
                <a:spcPts val="0"/>
              </a:spcBef>
            </a:pPr>
            <a:r>
              <a:rPr lang="en-US" altLang="en-US" smtClean="0">
                <a:solidFill>
                  <a:srgbClr val="C00000"/>
                </a:solidFill>
                <a:latin typeface="Calibri" panose="020F0502020204030204" pitchFamily="34" charset="0"/>
              </a:rPr>
              <a:t>Operator </a:t>
            </a:r>
            <a:r>
              <a:rPr lang="en-US" altLang="en-US" b="1" smtClean="0">
                <a:solidFill>
                  <a:srgbClr val="0000FF"/>
                </a:solidFill>
                <a:latin typeface="Calibri" panose="020F0502020204030204" pitchFamily="34" charset="0"/>
              </a:rPr>
              <a:t>typeid</a:t>
            </a:r>
            <a:r>
              <a:rPr lang="en-US" altLang="en-US" smtClean="0">
                <a:solidFill>
                  <a:srgbClr val="000000"/>
                </a:solidFill>
                <a:latin typeface="Calibri" panose="020F0502020204030204" pitchFamily="34" charset="0"/>
              </a:rPr>
              <a:t> (line 59) returns a </a:t>
            </a:r>
            <a:r>
              <a:rPr lang="en-US" altLang="en-US" smtClean="0">
                <a:solidFill>
                  <a:srgbClr val="0000FF"/>
                </a:solidFill>
                <a:latin typeface="Calibri" panose="020F0502020204030204" pitchFamily="34" charset="0"/>
              </a:rPr>
              <a:t>reference </a:t>
            </a:r>
            <a:r>
              <a:rPr lang="en-US" altLang="en-US" smtClean="0">
                <a:solidFill>
                  <a:srgbClr val="000000"/>
                </a:solidFill>
                <a:latin typeface="Calibri" panose="020F0502020204030204" pitchFamily="34" charset="0"/>
              </a:rPr>
              <a:t>to an object of </a:t>
            </a:r>
            <a:r>
              <a:rPr lang="en-US" altLang="en-US" smtClean="0">
                <a:solidFill>
                  <a:srgbClr val="C00000"/>
                </a:solidFill>
                <a:latin typeface="Calibri" panose="020F0502020204030204" pitchFamily="34" charset="0"/>
              </a:rPr>
              <a:t>class </a:t>
            </a:r>
            <a:r>
              <a:rPr lang="en-US" altLang="en-US" b="1" smtClean="0">
                <a:solidFill>
                  <a:srgbClr val="0000FF"/>
                </a:solidFill>
                <a:latin typeface="Calibri" panose="020F0502020204030204" pitchFamily="34" charset="0"/>
              </a:rPr>
              <a:t>type_info</a:t>
            </a:r>
            <a:r>
              <a:rPr lang="en-US" altLang="en-US" smtClean="0">
                <a:solidFill>
                  <a:srgbClr val="000000"/>
                </a:solidFill>
                <a:latin typeface="Calibri" panose="020F0502020204030204" pitchFamily="34" charset="0"/>
              </a:rPr>
              <a:t> that contains the information about the type of its operand, including the name of that type.</a:t>
            </a:r>
            <a:br>
              <a:rPr lang="en-US" altLang="en-US" smtClean="0">
                <a:solidFill>
                  <a:srgbClr val="000000"/>
                </a:solidFill>
                <a:latin typeface="Calibri" panose="020F0502020204030204" pitchFamily="34" charset="0"/>
              </a:rPr>
            </a:br>
            <a:endParaRPr lang="en-US" altLang="en-US" smtClean="0">
              <a:solidFill>
                <a:srgbClr val="000000"/>
              </a:solidFill>
              <a:latin typeface="Calibri" panose="020F0502020204030204" pitchFamily="34" charset="0"/>
            </a:endParaRPr>
          </a:p>
          <a:p>
            <a:pPr eaLnBrk="1" hangingPunct="1">
              <a:lnSpc>
                <a:spcPct val="120000"/>
              </a:lnSpc>
              <a:spcBef>
                <a:spcPts val="0"/>
              </a:spcBef>
            </a:pPr>
            <a:r>
              <a:rPr lang="en-US" altLang="en-US" smtClean="0">
                <a:solidFill>
                  <a:srgbClr val="000000"/>
                </a:solidFill>
                <a:latin typeface="Calibri" panose="020F0502020204030204" pitchFamily="34" charset="0"/>
              </a:rPr>
              <a:t>When invoked, type_info member </a:t>
            </a:r>
            <a:r>
              <a:rPr lang="en-US" altLang="en-US" smtClean="0">
                <a:solidFill>
                  <a:srgbClr val="C00000"/>
                </a:solidFill>
                <a:latin typeface="Calibri" panose="020F0502020204030204" pitchFamily="34" charset="0"/>
              </a:rPr>
              <a:t>function </a:t>
            </a:r>
            <a:r>
              <a:rPr lang="en-US" altLang="en-US" b="1" smtClean="0">
                <a:solidFill>
                  <a:srgbClr val="0000FF"/>
                </a:solidFill>
                <a:latin typeface="Calibri" panose="020F0502020204030204" pitchFamily="34" charset="0"/>
              </a:rPr>
              <a:t>name</a:t>
            </a:r>
            <a:r>
              <a:rPr lang="en-US" altLang="en-US" smtClean="0">
                <a:solidFill>
                  <a:srgbClr val="000000"/>
                </a:solidFill>
                <a:latin typeface="Calibri" panose="020F0502020204030204" pitchFamily="34" charset="0"/>
              </a:rPr>
              <a:t> (line 59) returns a pointer-based string containing the typeid argument’s type name (e.g., "class BasePlusCommissionEmployee").</a:t>
            </a:r>
            <a:br>
              <a:rPr lang="en-US" altLang="en-US" smtClean="0">
                <a:solidFill>
                  <a:srgbClr val="000000"/>
                </a:solidFill>
                <a:latin typeface="Calibri" panose="020F0502020204030204" pitchFamily="34" charset="0"/>
              </a:rPr>
            </a:br>
            <a:endParaRPr lang="en-US" altLang="en-US" smtClean="0">
              <a:solidFill>
                <a:srgbClr val="000000"/>
              </a:solidFill>
              <a:latin typeface="Calibri" panose="020F0502020204030204" pitchFamily="34" charset="0"/>
            </a:endParaRPr>
          </a:p>
          <a:p>
            <a:pPr eaLnBrk="1" hangingPunct="1">
              <a:lnSpc>
                <a:spcPct val="120000"/>
              </a:lnSpc>
              <a:spcBef>
                <a:spcPts val="0"/>
              </a:spcBef>
            </a:pPr>
            <a:r>
              <a:rPr lang="en-US" altLang="en-US" smtClean="0">
                <a:solidFill>
                  <a:srgbClr val="000000"/>
                </a:solidFill>
                <a:latin typeface="Calibri" panose="020F0502020204030204" pitchFamily="34" charset="0"/>
              </a:rPr>
              <a:t>To use typeid, the program must include </a:t>
            </a:r>
            <a:r>
              <a:rPr lang="en-US" altLang="en-US" smtClean="0">
                <a:solidFill>
                  <a:srgbClr val="C00000"/>
                </a:solidFill>
                <a:latin typeface="Calibri" panose="020F0502020204030204" pitchFamily="34" charset="0"/>
              </a:rPr>
              <a:t>header </a:t>
            </a:r>
            <a:r>
              <a:rPr lang="en-US" altLang="en-US" b="1" smtClean="0">
                <a:solidFill>
                  <a:srgbClr val="0000FF"/>
                </a:solidFill>
                <a:latin typeface="Calibri" panose="020F0502020204030204" pitchFamily="34" charset="0"/>
              </a:rPr>
              <a:t>&lt;typeinfo&gt;</a:t>
            </a:r>
            <a:r>
              <a:rPr lang="en-US" altLang="en-US" b="1" smtClean="0">
                <a:solidFill>
                  <a:srgbClr val="000000"/>
                </a:solidFill>
                <a:latin typeface="Calibri" panose="020F0502020204030204" pitchFamily="34" charset="0"/>
              </a:rPr>
              <a:t> </a:t>
            </a:r>
            <a:r>
              <a:rPr lang="en-US" altLang="en-US" smtClean="0">
                <a:solidFill>
                  <a:srgbClr val="000000"/>
                </a:solidFill>
                <a:latin typeface="Calibri" panose="020F0502020204030204" pitchFamily="34" charset="0"/>
              </a:rPr>
              <a:t>(line 8).</a:t>
            </a:r>
          </a:p>
        </p:txBody>
      </p:sp>
      <p:sp>
        <p:nvSpPr>
          <p:cNvPr id="15770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©1992-2014 by Pearson Education, Inc. All Rights Reserved.</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1" descr="cpphtp9_12_Page_7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 descr="cpphtp9_12_Page_09"/>
          <p:cNvPicPr>
            <a:picLocks noGrp="1" noChangeAspect="1"/>
          </p:cNvPicPr>
          <p:nvPr isPhoto="1"/>
        </p:nvPicPr>
        <p:blipFill rotWithShape="1">
          <a:blip r:embed="rId2">
            <a:extLst>
              <a:ext uri="{28A0092B-C50C-407E-A947-70E740481C1C}">
                <a14:useLocalDpi xmlns:a14="http://schemas.microsoft.com/office/drawing/2010/main" val="0"/>
              </a:ext>
            </a:extLst>
          </a:blip>
          <a:srcRect l="10833" r="10833" b="46988"/>
          <a:stretch/>
        </p:blipFill>
        <p:spPr bwMode="auto">
          <a:xfrm>
            <a:off x="609600" y="10297"/>
            <a:ext cx="7162800" cy="2942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sp>
        <p:nvSpPr>
          <p:cNvPr id="2" name="TextBox 1"/>
          <p:cNvSpPr txBox="1"/>
          <p:nvPr/>
        </p:nvSpPr>
        <p:spPr>
          <a:xfrm>
            <a:off x="1066800" y="2819400"/>
            <a:ext cx="6781800" cy="3431709"/>
          </a:xfrm>
          <a:prstGeom prst="rect">
            <a:avLst/>
          </a:prstGeom>
          <a:noFill/>
          <a:ln>
            <a:solidFill>
              <a:srgbClr val="C00000"/>
            </a:solidFill>
          </a:ln>
        </p:spPr>
        <p:txBody>
          <a:bodyPr wrap="square" rtlCol="0">
            <a:spAutoFit/>
          </a:bodyPr>
          <a:lstStyle/>
          <a:p>
            <a:pPr marL="91440">
              <a:spcBef>
                <a:spcPts val="600"/>
              </a:spcBef>
              <a:spcAft>
                <a:spcPts val="600"/>
              </a:spcAft>
            </a:pPr>
            <a:endParaRPr lang="en-US" sz="500" smtClean="0"/>
          </a:p>
          <a:p>
            <a:pPr marL="91440">
              <a:spcBef>
                <a:spcPts val="600"/>
              </a:spcBef>
              <a:spcAft>
                <a:spcPts val="600"/>
              </a:spcAft>
            </a:pPr>
            <a:r>
              <a:rPr lang="en-US" sz="1600" smtClean="0"/>
              <a:t>The CommissionEmployee print() function was “</a:t>
            </a:r>
            <a:r>
              <a:rPr lang="en-US" sz="1600" smtClean="0">
                <a:solidFill>
                  <a:srgbClr val="C00000"/>
                </a:solidFill>
              </a:rPr>
              <a:t>redefined</a:t>
            </a:r>
            <a:r>
              <a:rPr lang="en-US" sz="1600" smtClean="0"/>
              <a:t>” in class BasePlusCommissionEmployee. </a:t>
            </a:r>
            <a:endParaRPr lang="en-US" sz="1600"/>
          </a:p>
          <a:p>
            <a:pPr marL="91440">
              <a:spcBef>
                <a:spcPts val="600"/>
              </a:spcBef>
              <a:spcAft>
                <a:spcPts val="600"/>
              </a:spcAft>
            </a:pPr>
            <a:r>
              <a:rPr lang="en-US" sz="1600" smtClean="0"/>
              <a:t>We need the print() function in BasePlusCommissionEmployee to “</a:t>
            </a:r>
            <a:r>
              <a:rPr lang="en-US" sz="1600" smtClean="0">
                <a:solidFill>
                  <a:srgbClr val="C00000"/>
                </a:solidFill>
              </a:rPr>
              <a:t>override</a:t>
            </a:r>
            <a:r>
              <a:rPr lang="en-US" sz="1600" smtClean="0"/>
              <a:t>” the print() function inherited from CommissionEmployee </a:t>
            </a:r>
            <a:r>
              <a:rPr lang="en-US" sz="1600" smtClean="0">
                <a:solidFill>
                  <a:srgbClr val="0000FF"/>
                </a:solidFill>
              </a:rPr>
              <a:t>so it can behave differently for a derived class object than it does for a base class object.</a:t>
            </a:r>
            <a:endParaRPr lang="en-US" sz="1600"/>
          </a:p>
          <a:p>
            <a:pPr marL="91440">
              <a:spcBef>
                <a:spcPts val="600"/>
              </a:spcBef>
              <a:spcAft>
                <a:spcPts val="600"/>
              </a:spcAft>
            </a:pPr>
            <a:r>
              <a:rPr lang="en-US" sz="1600" smtClean="0"/>
              <a:t>The print() function needs to be declared “</a:t>
            </a:r>
            <a:r>
              <a:rPr lang="en-US" sz="1600" smtClean="0">
                <a:solidFill>
                  <a:srgbClr val="C00000"/>
                </a:solidFill>
              </a:rPr>
              <a:t>virtual</a:t>
            </a:r>
            <a:r>
              <a:rPr lang="en-US" sz="1600" smtClean="0"/>
              <a:t>” in the base class CommissionEmployee to permit </a:t>
            </a:r>
            <a:r>
              <a:rPr lang="en-US" sz="1600" smtClean="0">
                <a:solidFill>
                  <a:srgbClr val="0000FF"/>
                </a:solidFill>
              </a:rPr>
              <a:t>dynamic binding</a:t>
            </a:r>
            <a:r>
              <a:rPr lang="en-US" sz="1600" smtClean="0"/>
              <a:t>. </a:t>
            </a:r>
          </a:p>
          <a:p>
            <a:pPr marL="91440">
              <a:spcBef>
                <a:spcPts val="600"/>
              </a:spcBef>
              <a:spcAft>
                <a:spcPts val="600"/>
              </a:spcAft>
            </a:pPr>
            <a:r>
              <a:rPr lang="en-US" sz="1600" smtClean="0"/>
              <a:t>This will cause the function print to be </a:t>
            </a:r>
            <a:r>
              <a:rPr lang="en-US" sz="1600" smtClean="0">
                <a:solidFill>
                  <a:srgbClr val="0000FF"/>
                </a:solidFill>
              </a:rPr>
              <a:t>overridden</a:t>
            </a:r>
            <a:r>
              <a:rPr lang="en-US" sz="1600" smtClean="0"/>
              <a:t> in the derived class rather than </a:t>
            </a:r>
            <a:r>
              <a:rPr lang="en-US" sz="1600" smtClean="0">
                <a:solidFill>
                  <a:srgbClr val="0000FF"/>
                </a:solidFill>
              </a:rPr>
              <a:t>redefined</a:t>
            </a:r>
            <a:r>
              <a:rPr lang="en-US" sz="1600" smtClean="0"/>
              <a:t>.</a:t>
            </a:r>
          </a:p>
          <a:p>
            <a:pPr marL="91440">
              <a:spcBef>
                <a:spcPts val="600"/>
              </a:spcBef>
              <a:spcAft>
                <a:spcPts val="600"/>
              </a:spcAft>
            </a:pPr>
            <a:endParaRPr lang="en-US" sz="20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1" descr="cpphtp9_12_Page_10"/>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457200"/>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1" descr="cpphtp9_12_Page_11"/>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sz="2800" dirty="0" smtClean="0">
                <a:solidFill>
                  <a:srgbClr val="59D9B3"/>
                </a:solidFill>
                <a:latin typeface="Arial"/>
              </a:rPr>
              <a:t>12.3.1</a:t>
            </a:r>
            <a:r>
              <a:rPr lang="en-US" sz="2800" b="0" dirty="0" smtClean="0">
                <a:solidFill>
                  <a:srgbClr val="59D9B3"/>
                </a:solidFill>
                <a:latin typeface="Arial"/>
              </a:rPr>
              <a:t> </a:t>
            </a:r>
            <a:r>
              <a:rPr lang="en-US" sz="2800" b="0" dirty="0" smtClean="0">
                <a:solidFill>
                  <a:srgbClr val="33B38C"/>
                </a:solidFill>
                <a:latin typeface="Goudy Sans Medium"/>
              </a:rPr>
              <a:t>Invoking </a:t>
            </a:r>
            <a:r>
              <a:rPr lang="en-US" sz="2800" b="0" dirty="0" smtClean="0">
                <a:solidFill>
                  <a:srgbClr val="C00000"/>
                </a:solidFill>
                <a:latin typeface="Goudy Sans Medium"/>
              </a:rPr>
              <a:t>Base-Class </a:t>
            </a:r>
            <a:r>
              <a:rPr lang="en-US" sz="2800" b="0" smtClean="0">
                <a:solidFill>
                  <a:srgbClr val="0000FF"/>
                </a:solidFill>
                <a:latin typeface="Goudy Sans Medium"/>
              </a:rPr>
              <a:t>Functions</a:t>
            </a:r>
            <a:r>
              <a:rPr lang="en-US" sz="2800" b="0" smtClean="0">
                <a:solidFill>
                  <a:srgbClr val="C00000"/>
                </a:solidFill>
                <a:latin typeface="Goudy Sans Medium"/>
              </a:rPr>
              <a:t> </a:t>
            </a:r>
            <a:r>
              <a:rPr lang="en-US" sz="2800" b="0" smtClean="0">
                <a:solidFill>
                  <a:srgbClr val="33B38C"/>
                </a:solidFill>
                <a:latin typeface="Goudy Sans Medium"/>
              </a:rPr>
              <a:t/>
            </a:r>
            <a:br>
              <a:rPr lang="en-US" sz="2800" b="0" smtClean="0">
                <a:solidFill>
                  <a:srgbClr val="33B38C"/>
                </a:solidFill>
                <a:latin typeface="Goudy Sans Medium"/>
              </a:rPr>
            </a:br>
            <a:r>
              <a:rPr lang="en-US" sz="2800" b="0" smtClean="0">
                <a:solidFill>
                  <a:srgbClr val="33B38C"/>
                </a:solidFill>
                <a:latin typeface="Goudy Sans Medium"/>
              </a:rPr>
              <a:t>	  from </a:t>
            </a:r>
            <a:r>
              <a:rPr lang="en-US" sz="2800" b="0" dirty="0" smtClean="0">
                <a:solidFill>
                  <a:srgbClr val="C00000"/>
                </a:solidFill>
                <a:latin typeface="Goudy Sans Medium"/>
              </a:rPr>
              <a:t>Derived-Class </a:t>
            </a:r>
            <a:r>
              <a:rPr lang="en-US" sz="2800" b="0" dirty="0" smtClean="0">
                <a:solidFill>
                  <a:srgbClr val="0000FF"/>
                </a:solidFill>
                <a:latin typeface="Goudy Sans Medium"/>
              </a:rPr>
              <a:t>Objects</a:t>
            </a:r>
            <a:r>
              <a:rPr lang="en-US" sz="2800" b="0" dirty="0" smtClean="0">
                <a:solidFill>
                  <a:srgbClr val="C00000"/>
                </a:solidFill>
                <a:latin typeface="Goudy Sans Medium"/>
              </a:rPr>
              <a:t> </a:t>
            </a:r>
            <a:r>
              <a:rPr lang="en-US" sz="2800" b="0" dirty="0" smtClean="0">
                <a:solidFill>
                  <a:srgbClr val="33B38C"/>
                </a:solidFill>
                <a:latin typeface="Goudy Sans Medium"/>
              </a:rPr>
              <a:t>(cont.)</a:t>
            </a:r>
          </a:p>
        </p:txBody>
      </p:sp>
      <p:sp>
        <p:nvSpPr>
          <p:cNvPr id="26627" name="Text Placeholder 2"/>
          <p:cNvSpPr>
            <a:spLocks noGrp="1"/>
          </p:cNvSpPr>
          <p:nvPr>
            <p:ph type="body" idx="1"/>
          </p:nvPr>
        </p:nvSpPr>
        <p:spPr/>
        <p:txBody>
          <a:bodyPr/>
          <a:lstStyle/>
          <a:p>
            <a:pPr marL="109537" indent="0" eaLnBrk="1" hangingPunct="1">
              <a:lnSpc>
                <a:spcPct val="80000"/>
              </a:lnSpc>
              <a:buFont typeface="Wingdings 3" panose="05040102010807070707" pitchFamily="18" charset="2"/>
              <a:buNone/>
              <a:defRPr/>
            </a:pPr>
            <a:endParaRPr lang="en-US" sz="2500" b="1" i="1" smtClean="0">
              <a:solidFill>
                <a:srgbClr val="000000"/>
              </a:solidFill>
              <a:latin typeface="Times New Roman" pitchFamily="18" charset="0"/>
            </a:endParaRPr>
          </a:p>
          <a:p>
            <a:pPr marL="109537" indent="0" eaLnBrk="1" hangingPunct="1">
              <a:lnSpc>
                <a:spcPct val="80000"/>
              </a:lnSpc>
              <a:buFont typeface="Wingdings 3" panose="05040102010807070707" pitchFamily="18" charset="2"/>
              <a:buNone/>
              <a:defRPr/>
            </a:pPr>
            <a:r>
              <a:rPr lang="en-US" sz="2500" b="1" smtClean="0">
                <a:solidFill>
                  <a:srgbClr val="000000"/>
                </a:solidFill>
                <a:latin typeface="Calibri" panose="020F0502020204030204" pitchFamily="34" charset="0"/>
              </a:rPr>
              <a:t>Aiming </a:t>
            </a:r>
            <a:r>
              <a:rPr lang="en-US" sz="2500" b="1" dirty="0" smtClean="0">
                <a:solidFill>
                  <a:srgbClr val="000000"/>
                </a:solidFill>
                <a:latin typeface="Calibri" panose="020F0502020204030204" pitchFamily="34" charset="0"/>
              </a:rPr>
              <a:t>a </a:t>
            </a:r>
            <a:r>
              <a:rPr lang="en-US" sz="2500" b="1" dirty="0" smtClean="0">
                <a:solidFill>
                  <a:srgbClr val="C00000"/>
                </a:solidFill>
                <a:latin typeface="Calibri" panose="020F0502020204030204" pitchFamily="34" charset="0"/>
              </a:rPr>
              <a:t>Base-Class</a:t>
            </a:r>
            <a:r>
              <a:rPr lang="en-US" sz="2500" b="1" dirty="0" smtClean="0">
                <a:solidFill>
                  <a:srgbClr val="000000"/>
                </a:solidFill>
                <a:latin typeface="Calibri" panose="020F0502020204030204" pitchFamily="34" charset="0"/>
              </a:rPr>
              <a:t> </a:t>
            </a:r>
            <a:r>
              <a:rPr lang="en-US" sz="2500" b="1" dirty="0" smtClean="0">
                <a:solidFill>
                  <a:srgbClr val="0000FF"/>
                </a:solidFill>
                <a:latin typeface="Calibri" panose="020F0502020204030204" pitchFamily="34" charset="0"/>
              </a:rPr>
              <a:t>Pointer</a:t>
            </a:r>
            <a:r>
              <a:rPr lang="en-US" sz="2500" b="1" dirty="0" smtClean="0">
                <a:solidFill>
                  <a:srgbClr val="000000"/>
                </a:solidFill>
                <a:latin typeface="Calibri" panose="020F0502020204030204" pitchFamily="34" charset="0"/>
              </a:rPr>
              <a:t> at a </a:t>
            </a:r>
            <a:r>
              <a:rPr lang="en-US" sz="2500" b="1" smtClean="0">
                <a:solidFill>
                  <a:srgbClr val="C00000"/>
                </a:solidFill>
                <a:latin typeface="Calibri" panose="020F0502020204030204" pitchFamily="34" charset="0"/>
              </a:rPr>
              <a:t>Base-Class</a:t>
            </a:r>
            <a:r>
              <a:rPr lang="en-US" sz="2500" b="1" smtClean="0">
                <a:solidFill>
                  <a:srgbClr val="000000"/>
                </a:solidFill>
                <a:latin typeface="Calibri" panose="020F0502020204030204" pitchFamily="34" charset="0"/>
              </a:rPr>
              <a:t> </a:t>
            </a:r>
            <a:r>
              <a:rPr lang="en-US" sz="2500" b="1" smtClean="0">
                <a:solidFill>
                  <a:srgbClr val="0000FF"/>
                </a:solidFill>
                <a:latin typeface="Calibri" panose="020F0502020204030204" pitchFamily="34" charset="0"/>
              </a:rPr>
              <a:t>Object</a:t>
            </a:r>
          </a:p>
          <a:p>
            <a:pPr marL="109537" indent="0" eaLnBrk="1" hangingPunct="1">
              <a:lnSpc>
                <a:spcPct val="80000"/>
              </a:lnSpc>
              <a:buFont typeface="Wingdings 3" panose="05040102010807070707" pitchFamily="18" charset="2"/>
              <a:buNone/>
              <a:defRPr/>
            </a:pPr>
            <a:r>
              <a:rPr lang="en-US" sz="2500" b="1" smtClean="0">
                <a:solidFill>
                  <a:srgbClr val="000000"/>
                </a:solidFill>
                <a:latin typeface="Calibri" panose="020F0502020204030204" pitchFamily="34" charset="0"/>
              </a:rPr>
              <a:t>(apples to apples)</a:t>
            </a:r>
          </a:p>
          <a:p>
            <a:pPr marL="109537" indent="0" eaLnBrk="1" hangingPunct="1">
              <a:lnSpc>
                <a:spcPct val="80000"/>
              </a:lnSpc>
              <a:buFont typeface="Wingdings 3" panose="05040102010807070707" pitchFamily="18" charset="2"/>
              <a:buNone/>
              <a:defRPr/>
            </a:pPr>
            <a:endParaRPr lang="en-US" sz="3200" b="1" smtClean="0">
              <a:solidFill>
                <a:srgbClr val="000000"/>
              </a:solidFill>
              <a:latin typeface="Calibri" panose="020F0502020204030204" pitchFamily="34" charset="0"/>
            </a:endParaRPr>
          </a:p>
          <a:p>
            <a:pPr lvl="1" eaLnBrk="1" hangingPunct="1">
              <a:lnSpc>
                <a:spcPct val="80000"/>
              </a:lnSpc>
              <a:defRPr/>
            </a:pPr>
            <a:r>
              <a:rPr lang="en-US" sz="2800" smtClean="0">
                <a:solidFill>
                  <a:srgbClr val="000000"/>
                </a:solidFill>
                <a:latin typeface="Calibri" panose="020F0502020204030204" pitchFamily="34" charset="0"/>
              </a:rPr>
              <a:t>This </a:t>
            </a:r>
            <a:r>
              <a:rPr lang="en-US" sz="2800" dirty="0" smtClean="0">
                <a:solidFill>
                  <a:srgbClr val="000000"/>
                </a:solidFill>
                <a:latin typeface="Calibri" panose="020F0502020204030204" pitchFamily="34" charset="0"/>
              </a:rPr>
              <a:t>invokes the version of print defined in </a:t>
            </a:r>
            <a:r>
              <a:rPr lang="en-US" sz="2800" dirty="0" smtClean="0">
                <a:solidFill>
                  <a:srgbClr val="C00000"/>
                </a:solidFill>
                <a:latin typeface="Calibri" panose="020F0502020204030204" pitchFamily="34" charset="0"/>
              </a:rPr>
              <a:t>base class </a:t>
            </a:r>
            <a:r>
              <a:rPr lang="en-US" sz="2800" dirty="0" smtClean="0">
                <a:solidFill>
                  <a:srgbClr val="000000"/>
                </a:solidFill>
                <a:latin typeface="Calibri" panose="020F0502020204030204" pitchFamily="34" charset="0"/>
              </a:rPr>
              <a:t>CommissionEmployee.</a:t>
            </a:r>
          </a:p>
        </p:txBody>
      </p:sp>
      <p:sp>
        <p:nvSpPr>
          <p:cNvPr id="3277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©1992-2014 by Pearson Education, Inc. All Rights Reserved.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a:solidFill>
                  <a:srgbClr val="59D9B3"/>
                </a:solidFill>
                <a:latin typeface="Arial"/>
              </a:rPr>
              <a:t>12.3.1</a:t>
            </a:r>
            <a:r>
              <a:rPr lang="en-US" b="0">
                <a:solidFill>
                  <a:srgbClr val="59D9B3"/>
                </a:solidFill>
                <a:latin typeface="Arial"/>
              </a:rPr>
              <a:t> </a:t>
            </a:r>
            <a:r>
              <a:rPr lang="en-US" b="0">
                <a:solidFill>
                  <a:srgbClr val="33B38C"/>
                </a:solidFill>
                <a:latin typeface="Goudy Sans Medium"/>
              </a:rPr>
              <a:t>Invoking </a:t>
            </a:r>
            <a:r>
              <a:rPr lang="en-US" b="0">
                <a:solidFill>
                  <a:srgbClr val="C00000"/>
                </a:solidFill>
                <a:latin typeface="Goudy Sans Medium"/>
              </a:rPr>
              <a:t>Base-Class </a:t>
            </a:r>
            <a:r>
              <a:rPr lang="en-US" b="0">
                <a:solidFill>
                  <a:srgbClr val="0000FF"/>
                </a:solidFill>
                <a:latin typeface="Goudy Sans Medium"/>
              </a:rPr>
              <a:t>Functions</a:t>
            </a:r>
            <a:r>
              <a:rPr lang="en-US" b="0">
                <a:solidFill>
                  <a:srgbClr val="C00000"/>
                </a:solidFill>
                <a:latin typeface="Goudy Sans Medium"/>
              </a:rPr>
              <a:t> </a:t>
            </a:r>
            <a:r>
              <a:rPr lang="en-US" b="0">
                <a:solidFill>
                  <a:srgbClr val="33B38C"/>
                </a:solidFill>
                <a:latin typeface="Goudy Sans Medium"/>
              </a:rPr>
              <a:t/>
            </a:r>
            <a:br>
              <a:rPr lang="en-US" b="0">
                <a:solidFill>
                  <a:srgbClr val="33B38C"/>
                </a:solidFill>
                <a:latin typeface="Goudy Sans Medium"/>
              </a:rPr>
            </a:br>
            <a:r>
              <a:rPr lang="en-US" b="0">
                <a:solidFill>
                  <a:srgbClr val="33B38C"/>
                </a:solidFill>
                <a:latin typeface="Goudy Sans Medium"/>
              </a:rPr>
              <a:t>	  </a:t>
            </a:r>
            <a:r>
              <a:rPr lang="en-US" b="0" smtClean="0">
                <a:solidFill>
                  <a:srgbClr val="33B38C"/>
                </a:solidFill>
                <a:latin typeface="Goudy Sans Medium"/>
              </a:rPr>
              <a:t> from </a:t>
            </a:r>
            <a:r>
              <a:rPr lang="en-US" b="0">
                <a:solidFill>
                  <a:srgbClr val="C00000"/>
                </a:solidFill>
                <a:latin typeface="Goudy Sans Medium"/>
              </a:rPr>
              <a:t>Derived-Class </a:t>
            </a:r>
            <a:r>
              <a:rPr lang="en-US" b="0">
                <a:solidFill>
                  <a:srgbClr val="0000FF"/>
                </a:solidFill>
                <a:latin typeface="Goudy Sans Medium"/>
              </a:rPr>
              <a:t>Objects</a:t>
            </a:r>
            <a:r>
              <a:rPr lang="en-US" b="0">
                <a:solidFill>
                  <a:srgbClr val="C00000"/>
                </a:solidFill>
                <a:latin typeface="Goudy Sans Medium"/>
              </a:rPr>
              <a:t> </a:t>
            </a:r>
            <a:r>
              <a:rPr lang="en-US" b="0">
                <a:solidFill>
                  <a:srgbClr val="33B38C"/>
                </a:solidFill>
                <a:latin typeface="Goudy Sans Medium"/>
              </a:rPr>
              <a:t>(cont</a:t>
            </a:r>
            <a:r>
              <a:rPr lang="en-US">
                <a:solidFill>
                  <a:srgbClr val="33B38C"/>
                </a:solidFill>
                <a:latin typeface="Goudy Sans Medium"/>
              </a:rPr>
              <a:t>.)</a:t>
            </a:r>
            <a:endParaRPr lang="en-US" dirty="0" smtClean="0">
              <a:solidFill>
                <a:srgbClr val="33B38C"/>
              </a:solidFill>
              <a:latin typeface="Goudy Sans Medium"/>
            </a:endParaRPr>
          </a:p>
        </p:txBody>
      </p:sp>
      <p:sp>
        <p:nvSpPr>
          <p:cNvPr id="26627" name="Text Placeholder 2"/>
          <p:cNvSpPr>
            <a:spLocks noGrp="1"/>
          </p:cNvSpPr>
          <p:nvPr>
            <p:ph type="body" idx="1"/>
          </p:nvPr>
        </p:nvSpPr>
        <p:spPr/>
        <p:txBody>
          <a:bodyPr/>
          <a:lstStyle/>
          <a:p>
            <a:pPr marL="109537" indent="0" eaLnBrk="1" hangingPunct="1">
              <a:lnSpc>
                <a:spcPct val="80000"/>
              </a:lnSpc>
              <a:buFont typeface="Wingdings 3" panose="05040102010807070707" pitchFamily="18" charset="2"/>
              <a:buNone/>
              <a:defRPr/>
            </a:pPr>
            <a:endParaRPr lang="en-US" sz="2500" b="1" i="1" smtClean="0">
              <a:solidFill>
                <a:srgbClr val="000000"/>
              </a:solidFill>
              <a:latin typeface="Times New Roman" pitchFamily="18" charset="0"/>
            </a:endParaRPr>
          </a:p>
          <a:p>
            <a:pPr marL="109537" indent="0" eaLnBrk="1" hangingPunct="1">
              <a:lnSpc>
                <a:spcPct val="80000"/>
              </a:lnSpc>
              <a:buFont typeface="Wingdings 3" panose="05040102010807070707" pitchFamily="18" charset="2"/>
              <a:buNone/>
              <a:defRPr/>
            </a:pPr>
            <a:r>
              <a:rPr lang="en-US" sz="2500" b="1" smtClean="0">
                <a:solidFill>
                  <a:srgbClr val="000000"/>
                </a:solidFill>
                <a:latin typeface="Calibri" panose="020F0502020204030204" pitchFamily="34" charset="0"/>
              </a:rPr>
              <a:t>Aiming </a:t>
            </a:r>
            <a:r>
              <a:rPr lang="en-US" sz="2500" b="1" dirty="0" smtClean="0">
                <a:solidFill>
                  <a:srgbClr val="000000"/>
                </a:solidFill>
                <a:latin typeface="Calibri" panose="020F0502020204030204" pitchFamily="34" charset="0"/>
              </a:rPr>
              <a:t>a </a:t>
            </a:r>
            <a:r>
              <a:rPr lang="en-US" sz="2500" b="1" dirty="0" smtClean="0">
                <a:solidFill>
                  <a:srgbClr val="C00000"/>
                </a:solidFill>
                <a:latin typeface="Calibri" panose="020F0502020204030204" pitchFamily="34" charset="0"/>
              </a:rPr>
              <a:t>Derived-Class</a:t>
            </a:r>
            <a:r>
              <a:rPr lang="en-US" sz="2500" b="1" dirty="0" smtClean="0">
                <a:solidFill>
                  <a:srgbClr val="000000"/>
                </a:solidFill>
                <a:latin typeface="Calibri" panose="020F0502020204030204" pitchFamily="34" charset="0"/>
              </a:rPr>
              <a:t> </a:t>
            </a:r>
            <a:r>
              <a:rPr lang="en-US" sz="2500" b="1" dirty="0" smtClean="0">
                <a:solidFill>
                  <a:srgbClr val="0000FF"/>
                </a:solidFill>
                <a:latin typeface="Calibri" panose="020F0502020204030204" pitchFamily="34" charset="0"/>
              </a:rPr>
              <a:t>Pointer</a:t>
            </a:r>
            <a:r>
              <a:rPr lang="en-US" sz="2500" b="1" dirty="0" smtClean="0">
                <a:solidFill>
                  <a:srgbClr val="000000"/>
                </a:solidFill>
                <a:latin typeface="Calibri" panose="020F0502020204030204" pitchFamily="34" charset="0"/>
              </a:rPr>
              <a:t> at a </a:t>
            </a:r>
            <a:r>
              <a:rPr lang="en-US" sz="2500" b="1" smtClean="0">
                <a:solidFill>
                  <a:srgbClr val="C00000"/>
                </a:solidFill>
                <a:latin typeface="Calibri" panose="020F0502020204030204" pitchFamily="34" charset="0"/>
              </a:rPr>
              <a:t>Derived-Class</a:t>
            </a:r>
            <a:r>
              <a:rPr lang="en-US" sz="2500" b="1" smtClean="0">
                <a:solidFill>
                  <a:srgbClr val="000000"/>
                </a:solidFill>
                <a:latin typeface="Calibri" panose="020F0502020204030204" pitchFamily="34" charset="0"/>
              </a:rPr>
              <a:t> </a:t>
            </a:r>
            <a:r>
              <a:rPr lang="en-US" sz="2500" b="1" smtClean="0">
                <a:solidFill>
                  <a:srgbClr val="0000FF"/>
                </a:solidFill>
                <a:latin typeface="Calibri" panose="020F0502020204030204" pitchFamily="34" charset="0"/>
              </a:rPr>
              <a:t>Object</a:t>
            </a:r>
          </a:p>
          <a:p>
            <a:pPr marL="109537" indent="0" eaLnBrk="1" hangingPunct="1">
              <a:lnSpc>
                <a:spcPct val="80000"/>
              </a:lnSpc>
              <a:buFont typeface="Wingdings 3" panose="05040102010807070707" pitchFamily="18" charset="2"/>
              <a:buNone/>
              <a:defRPr/>
            </a:pPr>
            <a:r>
              <a:rPr lang="en-US" sz="2500" b="1" smtClean="0">
                <a:solidFill>
                  <a:srgbClr val="000000"/>
                </a:solidFill>
                <a:latin typeface="Calibri" panose="020F0502020204030204" pitchFamily="34" charset="0"/>
              </a:rPr>
              <a:t>(apples to apples)</a:t>
            </a:r>
            <a:endParaRPr lang="en-US" sz="2500" b="1" dirty="0" smtClean="0">
              <a:solidFill>
                <a:srgbClr val="000000"/>
              </a:solidFill>
              <a:latin typeface="Calibri" panose="020F0502020204030204" pitchFamily="34" charset="0"/>
            </a:endParaRPr>
          </a:p>
          <a:p>
            <a:pPr lvl="1" eaLnBrk="1" hangingPunct="1">
              <a:lnSpc>
                <a:spcPct val="80000"/>
              </a:lnSpc>
              <a:defRPr/>
            </a:pPr>
            <a:endParaRPr lang="en-US" sz="2100" smtClean="0">
              <a:solidFill>
                <a:srgbClr val="000000"/>
              </a:solidFill>
              <a:latin typeface="Calibri" panose="020F0502020204030204" pitchFamily="34" charset="0"/>
            </a:endParaRPr>
          </a:p>
          <a:p>
            <a:pPr lvl="1" eaLnBrk="1" hangingPunct="1">
              <a:lnSpc>
                <a:spcPct val="80000"/>
              </a:lnSpc>
              <a:defRPr/>
            </a:pPr>
            <a:r>
              <a:rPr lang="en-US" sz="2400" smtClean="0">
                <a:solidFill>
                  <a:srgbClr val="000000"/>
                </a:solidFill>
                <a:latin typeface="Calibri" panose="020F0502020204030204" pitchFamily="34" charset="0"/>
              </a:rPr>
              <a:t>This </a:t>
            </a:r>
            <a:r>
              <a:rPr lang="en-US" sz="2400" dirty="0" smtClean="0">
                <a:solidFill>
                  <a:srgbClr val="000000"/>
                </a:solidFill>
                <a:latin typeface="Calibri" panose="020F0502020204030204" pitchFamily="34" charset="0"/>
              </a:rPr>
              <a:t>invokes the version of print defined in </a:t>
            </a:r>
            <a:r>
              <a:rPr lang="en-US" sz="2400" dirty="0" smtClean="0">
                <a:solidFill>
                  <a:srgbClr val="C00000"/>
                </a:solidFill>
                <a:latin typeface="Calibri" panose="020F0502020204030204" pitchFamily="34" charset="0"/>
              </a:rPr>
              <a:t>derived class</a:t>
            </a:r>
            <a:r>
              <a:rPr lang="en-US" sz="2400" dirty="0" smtClean="0">
                <a:solidFill>
                  <a:srgbClr val="000000"/>
                </a:solidFill>
                <a:latin typeface="Calibri" panose="020F0502020204030204" pitchFamily="34" charset="0"/>
              </a:rPr>
              <a:t> </a:t>
            </a:r>
            <a:r>
              <a:rPr lang="en-US" sz="2400" smtClean="0">
                <a:solidFill>
                  <a:srgbClr val="000000"/>
                </a:solidFill>
                <a:latin typeface="Calibri" panose="020F0502020204030204" pitchFamily="34" charset="0"/>
              </a:rPr>
              <a:t>BasePlusCommissionEmployee.</a:t>
            </a:r>
          </a:p>
          <a:p>
            <a:pPr lvl="1" eaLnBrk="1" hangingPunct="1">
              <a:lnSpc>
                <a:spcPct val="80000"/>
              </a:lnSpc>
              <a:defRPr/>
            </a:pPr>
            <a:endParaRPr lang="en-US" sz="2400">
              <a:solidFill>
                <a:srgbClr val="000000"/>
              </a:solidFill>
              <a:latin typeface="Calibri" panose="020F0502020204030204" pitchFamily="34" charset="0"/>
            </a:endParaRPr>
          </a:p>
          <a:p>
            <a:pPr lvl="1" eaLnBrk="1" hangingPunct="1">
              <a:lnSpc>
                <a:spcPct val="80000"/>
              </a:lnSpc>
              <a:defRPr/>
            </a:pPr>
            <a:r>
              <a:rPr lang="en-US" sz="2400" smtClean="0">
                <a:solidFill>
                  <a:srgbClr val="000000"/>
                </a:solidFill>
                <a:latin typeface="Calibri" panose="020F0502020204030204" pitchFamily="34" charset="0"/>
              </a:rPr>
              <a:t>This would invoke the </a:t>
            </a:r>
            <a:r>
              <a:rPr lang="en-US" sz="2400" smtClean="0">
                <a:solidFill>
                  <a:srgbClr val="0000FF"/>
                </a:solidFill>
                <a:latin typeface="Calibri" panose="020F0502020204030204" pitchFamily="34" charset="0"/>
              </a:rPr>
              <a:t>redefined</a:t>
            </a:r>
            <a:r>
              <a:rPr lang="en-US" sz="2400" smtClean="0">
                <a:solidFill>
                  <a:srgbClr val="000000"/>
                </a:solidFill>
                <a:latin typeface="Calibri" panose="020F0502020204030204" pitchFamily="34" charset="0"/>
              </a:rPr>
              <a:t> print function in the derived class object.</a:t>
            </a:r>
          </a:p>
          <a:p>
            <a:pPr lvl="1" eaLnBrk="1" hangingPunct="1">
              <a:lnSpc>
                <a:spcPct val="80000"/>
              </a:lnSpc>
              <a:defRPr/>
            </a:pPr>
            <a:endParaRPr lang="en-US" sz="2400">
              <a:solidFill>
                <a:srgbClr val="000000"/>
              </a:solidFill>
              <a:latin typeface="Calibri" panose="020F0502020204030204" pitchFamily="34" charset="0"/>
            </a:endParaRPr>
          </a:p>
          <a:p>
            <a:pPr lvl="1" eaLnBrk="1" hangingPunct="1">
              <a:lnSpc>
                <a:spcPct val="80000"/>
              </a:lnSpc>
              <a:defRPr/>
            </a:pPr>
            <a:r>
              <a:rPr lang="en-US" sz="2400" smtClean="0">
                <a:solidFill>
                  <a:srgbClr val="000000"/>
                </a:solidFill>
                <a:latin typeface="Calibri" panose="020F0502020204030204" pitchFamily="34" charset="0"/>
              </a:rPr>
              <a:t>This would have the same effect as creating an object and using the </a:t>
            </a:r>
            <a:r>
              <a:rPr lang="en-US" sz="2400" smtClean="0">
                <a:solidFill>
                  <a:srgbClr val="0000FF"/>
                </a:solidFill>
                <a:latin typeface="Calibri" panose="020F0502020204030204" pitchFamily="34" charset="0"/>
              </a:rPr>
              <a:t>object name </a:t>
            </a:r>
            <a:r>
              <a:rPr lang="en-US" sz="2400" smtClean="0">
                <a:solidFill>
                  <a:srgbClr val="000000"/>
                </a:solidFill>
                <a:latin typeface="Calibri" panose="020F0502020204030204" pitchFamily="34" charset="0"/>
              </a:rPr>
              <a:t>handle.</a:t>
            </a:r>
            <a:endParaRPr lang="en-US" sz="2400" dirty="0" smtClean="0">
              <a:solidFill>
                <a:srgbClr val="000000"/>
              </a:solidFill>
              <a:latin typeface="Calibri" panose="020F0502020204030204" pitchFamily="34" charset="0"/>
            </a:endParaRPr>
          </a:p>
        </p:txBody>
      </p:sp>
      <p:sp>
        <p:nvSpPr>
          <p:cNvPr id="3277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©1992-2014 by Pearson Education, Inc. All Rights Reserved.</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sz="2800">
                <a:solidFill>
                  <a:srgbClr val="59D9B3"/>
                </a:solidFill>
                <a:latin typeface="Arial"/>
              </a:rPr>
              <a:t>12.3.1</a:t>
            </a:r>
            <a:r>
              <a:rPr lang="en-US" sz="2800" b="0">
                <a:solidFill>
                  <a:srgbClr val="59D9B3"/>
                </a:solidFill>
                <a:latin typeface="Arial"/>
              </a:rPr>
              <a:t>  </a:t>
            </a:r>
            <a:r>
              <a:rPr lang="en-US" sz="2800" b="0" smtClean="0">
                <a:solidFill>
                  <a:srgbClr val="59D9B3"/>
                </a:solidFill>
                <a:latin typeface="Arial"/>
              </a:rPr>
              <a:t> </a:t>
            </a:r>
            <a:r>
              <a:rPr lang="en-US" sz="2800" b="0" smtClean="0">
                <a:solidFill>
                  <a:srgbClr val="33B38C"/>
                </a:solidFill>
                <a:latin typeface="Goudy Sans Medium"/>
              </a:rPr>
              <a:t>Invoking </a:t>
            </a:r>
            <a:r>
              <a:rPr lang="en-US" sz="2800" b="0">
                <a:solidFill>
                  <a:srgbClr val="C00000"/>
                </a:solidFill>
                <a:latin typeface="Goudy Sans Medium"/>
              </a:rPr>
              <a:t>Base-Class </a:t>
            </a:r>
            <a:r>
              <a:rPr lang="en-US" sz="2800" b="0">
                <a:solidFill>
                  <a:srgbClr val="0000FF"/>
                </a:solidFill>
                <a:latin typeface="Goudy Sans Medium"/>
              </a:rPr>
              <a:t>Functions</a:t>
            </a:r>
            <a:r>
              <a:rPr lang="en-US" sz="2800" b="0">
                <a:solidFill>
                  <a:srgbClr val="C00000"/>
                </a:solidFill>
                <a:latin typeface="Goudy Sans Medium"/>
              </a:rPr>
              <a:t> </a:t>
            </a:r>
            <a:r>
              <a:rPr lang="en-US" sz="2800" b="0">
                <a:solidFill>
                  <a:srgbClr val="33B38C"/>
                </a:solidFill>
                <a:latin typeface="Goudy Sans Medium"/>
              </a:rPr>
              <a:t/>
            </a:r>
            <a:br>
              <a:rPr lang="en-US" sz="2800" b="0">
                <a:solidFill>
                  <a:srgbClr val="33B38C"/>
                </a:solidFill>
                <a:latin typeface="Goudy Sans Medium"/>
              </a:rPr>
            </a:br>
            <a:r>
              <a:rPr lang="en-US" sz="2800" b="0">
                <a:solidFill>
                  <a:srgbClr val="33B38C"/>
                </a:solidFill>
                <a:latin typeface="Goudy Sans Medium"/>
              </a:rPr>
              <a:t>	  </a:t>
            </a:r>
            <a:r>
              <a:rPr lang="en-US" sz="2800" b="0" smtClean="0">
                <a:solidFill>
                  <a:srgbClr val="33B38C"/>
                </a:solidFill>
                <a:latin typeface="Goudy Sans Medium"/>
              </a:rPr>
              <a:t> from </a:t>
            </a:r>
            <a:r>
              <a:rPr lang="en-US" sz="2800" b="0">
                <a:solidFill>
                  <a:srgbClr val="C00000"/>
                </a:solidFill>
                <a:latin typeface="Goudy Sans Medium"/>
              </a:rPr>
              <a:t>Derived-Class </a:t>
            </a:r>
            <a:r>
              <a:rPr lang="en-US" sz="2800" b="0">
                <a:solidFill>
                  <a:srgbClr val="0000FF"/>
                </a:solidFill>
                <a:latin typeface="Goudy Sans Medium"/>
              </a:rPr>
              <a:t>Objects</a:t>
            </a:r>
            <a:r>
              <a:rPr lang="en-US" sz="2800" b="0">
                <a:solidFill>
                  <a:srgbClr val="C00000"/>
                </a:solidFill>
                <a:latin typeface="Goudy Sans Medium"/>
              </a:rPr>
              <a:t> </a:t>
            </a:r>
            <a:r>
              <a:rPr lang="en-US" sz="2800" b="0">
                <a:solidFill>
                  <a:srgbClr val="33B38C"/>
                </a:solidFill>
                <a:latin typeface="Goudy Sans Medium"/>
              </a:rPr>
              <a:t>(cont.)</a:t>
            </a:r>
            <a:endParaRPr lang="en-US" sz="2800" b="0" dirty="0" smtClean="0">
              <a:solidFill>
                <a:srgbClr val="33B38C"/>
              </a:solidFill>
              <a:latin typeface="Goudy Sans Medium"/>
            </a:endParaRPr>
          </a:p>
        </p:txBody>
      </p:sp>
      <p:sp>
        <p:nvSpPr>
          <p:cNvPr id="27651" name="Text Placeholder 2"/>
          <p:cNvSpPr>
            <a:spLocks noGrp="1"/>
          </p:cNvSpPr>
          <p:nvPr>
            <p:ph type="body" idx="1"/>
          </p:nvPr>
        </p:nvSpPr>
        <p:spPr>
          <a:xfrm>
            <a:off x="446903" y="1438233"/>
            <a:ext cx="8229600" cy="4657767"/>
          </a:xfrm>
        </p:spPr>
        <p:txBody>
          <a:bodyPr>
            <a:normAutofit fontScale="85000" lnSpcReduction="20000"/>
          </a:bodyPr>
          <a:lstStyle/>
          <a:p>
            <a:pPr marL="109537" indent="0" eaLnBrk="1" hangingPunct="1">
              <a:lnSpc>
                <a:spcPct val="120000"/>
              </a:lnSpc>
              <a:spcBef>
                <a:spcPts val="600"/>
              </a:spcBef>
              <a:buFont typeface="Wingdings 3" panose="05040102010807070707" pitchFamily="18" charset="2"/>
              <a:buNone/>
              <a:defRPr/>
            </a:pPr>
            <a:r>
              <a:rPr lang="en-US" sz="2600" b="1" smtClean="0">
                <a:solidFill>
                  <a:srgbClr val="000000"/>
                </a:solidFill>
                <a:latin typeface="Calibri" panose="020F0502020204030204" pitchFamily="34" charset="0"/>
              </a:rPr>
              <a:t>Aiming </a:t>
            </a:r>
            <a:r>
              <a:rPr lang="en-US" sz="2600" b="1" dirty="0" smtClean="0">
                <a:solidFill>
                  <a:srgbClr val="000000"/>
                </a:solidFill>
                <a:latin typeface="Calibri" panose="020F0502020204030204" pitchFamily="34" charset="0"/>
              </a:rPr>
              <a:t>a </a:t>
            </a:r>
            <a:r>
              <a:rPr lang="en-US" sz="2600" b="1" dirty="0" smtClean="0">
                <a:solidFill>
                  <a:srgbClr val="C00000"/>
                </a:solidFill>
                <a:latin typeface="Calibri" panose="020F0502020204030204" pitchFamily="34" charset="0"/>
              </a:rPr>
              <a:t>Base-Class</a:t>
            </a:r>
            <a:r>
              <a:rPr lang="en-US" sz="2600" b="1" dirty="0" smtClean="0">
                <a:solidFill>
                  <a:srgbClr val="000000"/>
                </a:solidFill>
                <a:latin typeface="Calibri" panose="020F0502020204030204" pitchFamily="34" charset="0"/>
              </a:rPr>
              <a:t> </a:t>
            </a:r>
            <a:r>
              <a:rPr lang="en-US" sz="2600" b="1" dirty="0" smtClean="0">
                <a:solidFill>
                  <a:srgbClr val="0000FF"/>
                </a:solidFill>
                <a:latin typeface="Calibri" panose="020F0502020204030204" pitchFamily="34" charset="0"/>
              </a:rPr>
              <a:t>Pointer</a:t>
            </a:r>
            <a:r>
              <a:rPr lang="en-US" sz="2600" b="1" dirty="0" smtClean="0">
                <a:solidFill>
                  <a:srgbClr val="000000"/>
                </a:solidFill>
                <a:latin typeface="Calibri" panose="020F0502020204030204" pitchFamily="34" charset="0"/>
              </a:rPr>
              <a:t> at a </a:t>
            </a:r>
            <a:r>
              <a:rPr lang="en-US" sz="2600" b="1" smtClean="0">
                <a:solidFill>
                  <a:srgbClr val="C00000"/>
                </a:solidFill>
                <a:latin typeface="Calibri" panose="020F0502020204030204" pitchFamily="34" charset="0"/>
              </a:rPr>
              <a:t>Derived-Class</a:t>
            </a:r>
            <a:r>
              <a:rPr lang="en-US" sz="2600" b="1" smtClean="0">
                <a:solidFill>
                  <a:srgbClr val="000000"/>
                </a:solidFill>
                <a:latin typeface="Calibri" panose="020F0502020204030204" pitchFamily="34" charset="0"/>
              </a:rPr>
              <a:t> </a:t>
            </a:r>
            <a:r>
              <a:rPr lang="en-US" sz="2600" b="1" smtClean="0">
                <a:solidFill>
                  <a:srgbClr val="0000FF"/>
                </a:solidFill>
                <a:latin typeface="Calibri" panose="020F0502020204030204" pitchFamily="34" charset="0"/>
              </a:rPr>
              <a:t>Object</a:t>
            </a:r>
            <a:r>
              <a:rPr lang="en-US" sz="2600" b="1" smtClean="0">
                <a:solidFill>
                  <a:srgbClr val="000000"/>
                </a:solidFill>
                <a:latin typeface="Calibri" panose="020F0502020204030204" pitchFamily="34" charset="0"/>
              </a:rPr>
              <a:t> (Fig 12.1)</a:t>
            </a:r>
          </a:p>
          <a:p>
            <a:pPr marL="109537" indent="0" eaLnBrk="1" hangingPunct="1">
              <a:lnSpc>
                <a:spcPct val="120000"/>
              </a:lnSpc>
              <a:spcBef>
                <a:spcPts val="600"/>
              </a:spcBef>
              <a:buFont typeface="Wingdings 3" panose="05040102010807070707" pitchFamily="18" charset="2"/>
              <a:buNone/>
              <a:defRPr/>
            </a:pPr>
            <a:r>
              <a:rPr lang="en-US" sz="2600" b="1" smtClean="0">
                <a:solidFill>
                  <a:srgbClr val="000000"/>
                </a:solidFill>
                <a:latin typeface="Calibri" panose="020F0502020204030204" pitchFamily="34" charset="0"/>
              </a:rPr>
              <a:t>(apple to “Washington Apple”)    </a:t>
            </a:r>
            <a:r>
              <a:rPr lang="en-US" sz="1900" b="1" smtClean="0">
                <a:solidFill>
                  <a:srgbClr val="000000"/>
                </a:solidFill>
                <a:latin typeface="Calibri" panose="020F0502020204030204" pitchFamily="34" charset="0"/>
              </a:rPr>
              <a:t> </a:t>
            </a:r>
            <a:r>
              <a:rPr lang="en-US" sz="1900" smtClean="0">
                <a:solidFill>
                  <a:srgbClr val="000000"/>
                </a:solidFill>
                <a:latin typeface="Calibri" panose="020F0502020204030204" pitchFamily="34" charset="0"/>
              </a:rPr>
              <a:t>[ No polymorphic  behavior in this example ]</a:t>
            </a:r>
            <a:r>
              <a:rPr lang="en-US" sz="2300" smtClean="0">
                <a:solidFill>
                  <a:srgbClr val="000000"/>
                </a:solidFill>
                <a:latin typeface="Calibri" panose="020F0502020204030204" pitchFamily="34" charset="0"/>
              </a:rPr>
              <a:t/>
            </a:r>
            <a:br>
              <a:rPr lang="en-US" sz="2300" smtClean="0">
                <a:solidFill>
                  <a:srgbClr val="000000"/>
                </a:solidFill>
                <a:latin typeface="Calibri" panose="020F0502020204030204" pitchFamily="34" charset="0"/>
              </a:rPr>
            </a:br>
            <a:endParaRPr lang="en-US" sz="2300" dirty="0" smtClean="0">
              <a:solidFill>
                <a:srgbClr val="000000"/>
              </a:solidFill>
              <a:latin typeface="Calibri" panose="020F0502020204030204" pitchFamily="34" charset="0"/>
            </a:endParaRPr>
          </a:p>
          <a:p>
            <a:pPr lvl="1" eaLnBrk="1" hangingPunct="1">
              <a:lnSpc>
                <a:spcPct val="120000"/>
              </a:lnSpc>
              <a:spcBef>
                <a:spcPts val="1200"/>
              </a:spcBef>
              <a:defRPr/>
            </a:pPr>
            <a:r>
              <a:rPr lang="en-US" dirty="0" smtClean="0">
                <a:solidFill>
                  <a:srgbClr val="000000"/>
                </a:solidFill>
                <a:latin typeface="Calibri" panose="020F0502020204030204" pitchFamily="34" charset="0"/>
              </a:rPr>
              <a:t>This “crossover” is allowed because an object of a </a:t>
            </a:r>
            <a:r>
              <a:rPr lang="en-US" dirty="0" smtClean="0">
                <a:solidFill>
                  <a:srgbClr val="FF0000"/>
                </a:solidFill>
                <a:latin typeface="Calibri" panose="020F0502020204030204" pitchFamily="34" charset="0"/>
              </a:rPr>
              <a:t>derived </a:t>
            </a:r>
            <a:r>
              <a:rPr lang="en-US" smtClean="0">
                <a:solidFill>
                  <a:srgbClr val="FF0000"/>
                </a:solidFill>
                <a:latin typeface="Calibri" panose="020F0502020204030204" pitchFamily="34" charset="0"/>
              </a:rPr>
              <a:t>class</a:t>
            </a:r>
            <a:r>
              <a:rPr lang="en-US" smtClean="0">
                <a:solidFill>
                  <a:srgbClr val="000000"/>
                </a:solidFill>
                <a:latin typeface="Calibri" panose="020F0502020204030204" pitchFamily="34" charset="0"/>
              </a:rPr>
              <a:t> </a:t>
            </a:r>
            <a:r>
              <a:rPr lang="en-US" smtClean="0">
                <a:solidFill>
                  <a:srgbClr val="0000FF"/>
                </a:solidFill>
                <a:latin typeface="Calibri" panose="020F0502020204030204" pitchFamily="34" charset="0"/>
              </a:rPr>
              <a:t>is-a </a:t>
            </a:r>
            <a:r>
              <a:rPr lang="en-US" smtClean="0">
                <a:solidFill>
                  <a:srgbClr val="000000"/>
                </a:solidFill>
                <a:latin typeface="Calibri" panose="020F0502020204030204" pitchFamily="34" charset="0"/>
              </a:rPr>
              <a:t>object </a:t>
            </a:r>
            <a:r>
              <a:rPr lang="en-US" dirty="0" smtClean="0">
                <a:solidFill>
                  <a:srgbClr val="000000"/>
                </a:solidFill>
                <a:latin typeface="Calibri" panose="020F0502020204030204" pitchFamily="34" charset="0"/>
              </a:rPr>
              <a:t>of its </a:t>
            </a:r>
            <a:r>
              <a:rPr lang="en-US" dirty="0" smtClean="0">
                <a:solidFill>
                  <a:srgbClr val="FF0000"/>
                </a:solidFill>
                <a:latin typeface="Calibri" panose="020F0502020204030204" pitchFamily="34" charset="0"/>
              </a:rPr>
              <a:t>base </a:t>
            </a:r>
            <a:r>
              <a:rPr lang="en-US" smtClean="0">
                <a:solidFill>
                  <a:srgbClr val="FF0000"/>
                </a:solidFill>
                <a:latin typeface="Calibri" panose="020F0502020204030204" pitchFamily="34" charset="0"/>
              </a:rPr>
              <a:t>class</a:t>
            </a:r>
            <a:r>
              <a:rPr lang="en-US" smtClean="0">
                <a:solidFill>
                  <a:srgbClr val="000000"/>
                </a:solidFill>
                <a:latin typeface="Calibri" panose="020F0502020204030204" pitchFamily="34" charset="0"/>
              </a:rPr>
              <a:t>.</a:t>
            </a:r>
            <a:endParaRPr lang="en-US" dirty="0" smtClean="0">
              <a:solidFill>
                <a:srgbClr val="000000"/>
              </a:solidFill>
              <a:latin typeface="Calibri" panose="020F0502020204030204" pitchFamily="34" charset="0"/>
            </a:endParaRPr>
          </a:p>
          <a:p>
            <a:pPr lvl="1" eaLnBrk="1" hangingPunct="1">
              <a:lnSpc>
                <a:spcPct val="120000"/>
              </a:lnSpc>
              <a:spcBef>
                <a:spcPts val="600"/>
              </a:spcBef>
              <a:defRPr/>
            </a:pPr>
            <a:r>
              <a:rPr lang="en-US" dirty="0" smtClean="0">
                <a:solidFill>
                  <a:srgbClr val="000000"/>
                </a:solidFill>
                <a:latin typeface="Calibri" panose="020F0502020204030204" pitchFamily="34" charset="0"/>
              </a:rPr>
              <a:t>Note that despite the fact that the base class CommissionEmployee pointer points to a derived class BasePlusCommissionEmployee object</a:t>
            </a:r>
            <a:r>
              <a:rPr lang="en-US" dirty="0" smtClean="0">
                <a:solidFill>
                  <a:srgbClr val="0000FF"/>
                </a:solidFill>
                <a:latin typeface="Calibri" panose="020F0502020204030204" pitchFamily="34" charset="0"/>
              </a:rPr>
              <a:t>, the base class CommissionEmployee’s print member function is invoked (rather than BasePlusCommissionEmployee’s print </a:t>
            </a:r>
            <a:r>
              <a:rPr lang="en-US" smtClean="0">
                <a:solidFill>
                  <a:srgbClr val="0000FF"/>
                </a:solidFill>
                <a:latin typeface="Calibri" panose="020F0502020204030204" pitchFamily="34" charset="0"/>
              </a:rPr>
              <a:t>function) – i.e. no polymorphic behavior.</a:t>
            </a:r>
            <a:r>
              <a:rPr lang="en-US" sz="2200" smtClean="0">
                <a:solidFill>
                  <a:srgbClr val="0000FF"/>
                </a:solidFill>
                <a:latin typeface="Calibri" panose="020F0502020204030204" pitchFamily="34" charset="0"/>
              </a:rPr>
              <a:t/>
            </a:r>
            <a:br>
              <a:rPr lang="en-US" sz="2200" smtClean="0">
                <a:solidFill>
                  <a:srgbClr val="0000FF"/>
                </a:solidFill>
                <a:latin typeface="Calibri" panose="020F0502020204030204" pitchFamily="34" charset="0"/>
              </a:rPr>
            </a:br>
            <a:endParaRPr lang="en-US" sz="2200" dirty="0" smtClean="0">
              <a:solidFill>
                <a:srgbClr val="0000FF"/>
              </a:solidFill>
              <a:latin typeface="Calibri" panose="020F0502020204030204" pitchFamily="34" charset="0"/>
            </a:endParaRPr>
          </a:p>
          <a:p>
            <a:pPr eaLnBrk="1" hangingPunct="1">
              <a:lnSpc>
                <a:spcPct val="120000"/>
              </a:lnSpc>
              <a:spcBef>
                <a:spcPts val="600"/>
              </a:spcBef>
              <a:defRPr/>
            </a:pPr>
            <a:r>
              <a:rPr lang="en-US" sz="2300" smtClean="0">
                <a:latin typeface="Calibri" panose="020F0502020204030204" pitchFamily="34" charset="0"/>
              </a:rPr>
              <a:t>The behavior we need can be accomplished by declaring the base class print function to be a </a:t>
            </a:r>
            <a:r>
              <a:rPr lang="en-US" sz="2300" smtClean="0">
                <a:solidFill>
                  <a:srgbClr val="0000FF"/>
                </a:solidFill>
                <a:latin typeface="Calibri" panose="020F0502020204030204" pitchFamily="34" charset="0"/>
              </a:rPr>
              <a:t>virtual function.</a:t>
            </a:r>
          </a:p>
          <a:p>
            <a:pPr eaLnBrk="1" hangingPunct="1">
              <a:lnSpc>
                <a:spcPct val="120000"/>
              </a:lnSpc>
              <a:spcBef>
                <a:spcPts val="600"/>
              </a:spcBef>
              <a:defRPr/>
            </a:pPr>
            <a:endParaRPr lang="en-US" sz="2000" dirty="0" smtClean="0">
              <a:solidFill>
                <a:srgbClr val="0000FF"/>
              </a:solidFill>
              <a:latin typeface="Times New Roman" pitchFamily="18" charset="0"/>
            </a:endParaRPr>
          </a:p>
        </p:txBody>
      </p:sp>
      <p:sp>
        <p:nvSpPr>
          <p:cNvPr id="3379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©1992-2014 by Pearson Education, Inc. All Rights Reserved.</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sz="2800" dirty="0" smtClean="0">
                <a:solidFill>
                  <a:srgbClr val="59D9B3"/>
                </a:solidFill>
                <a:latin typeface="Arial"/>
              </a:rPr>
              <a:t>12.3.2 </a:t>
            </a:r>
            <a:r>
              <a:rPr lang="en-US" sz="2800" dirty="0" smtClean="0">
                <a:solidFill>
                  <a:srgbClr val="33B38C"/>
                </a:solidFill>
                <a:latin typeface="Goudy Sans Medium"/>
              </a:rPr>
              <a:t>Aiming </a:t>
            </a:r>
            <a:r>
              <a:rPr lang="en-US" sz="2800" dirty="0" smtClean="0">
                <a:solidFill>
                  <a:srgbClr val="C00000"/>
                </a:solidFill>
                <a:latin typeface="Goudy Sans Medium"/>
              </a:rPr>
              <a:t>Derived-Class</a:t>
            </a:r>
            <a:r>
              <a:rPr lang="en-US" sz="2800" dirty="0" smtClean="0">
                <a:solidFill>
                  <a:srgbClr val="33B38C"/>
                </a:solidFill>
                <a:latin typeface="Goudy Sans Medium"/>
              </a:rPr>
              <a:t> </a:t>
            </a:r>
            <a:r>
              <a:rPr lang="en-US" sz="2800" dirty="0" smtClean="0">
                <a:solidFill>
                  <a:srgbClr val="0000FF"/>
                </a:solidFill>
                <a:latin typeface="Goudy Sans Medium"/>
              </a:rPr>
              <a:t>Pointers</a:t>
            </a:r>
            <a:r>
              <a:rPr lang="en-US" sz="2800" dirty="0" smtClean="0">
                <a:solidFill>
                  <a:srgbClr val="33B38C"/>
                </a:solidFill>
                <a:latin typeface="Goudy Sans Medium"/>
              </a:rPr>
              <a:t> </a:t>
            </a:r>
            <a:r>
              <a:rPr lang="en-US" sz="2800" smtClean="0">
                <a:solidFill>
                  <a:srgbClr val="33B38C"/>
                </a:solidFill>
                <a:latin typeface="Goudy Sans Medium"/>
              </a:rPr>
              <a:t>at </a:t>
            </a:r>
            <a:br>
              <a:rPr lang="en-US" sz="2800" smtClean="0">
                <a:solidFill>
                  <a:srgbClr val="33B38C"/>
                </a:solidFill>
                <a:latin typeface="Goudy Sans Medium"/>
              </a:rPr>
            </a:br>
            <a:r>
              <a:rPr lang="en-US" sz="2800">
                <a:solidFill>
                  <a:srgbClr val="33B38C"/>
                </a:solidFill>
                <a:latin typeface="Goudy Sans Medium"/>
              </a:rPr>
              <a:t>	</a:t>
            </a:r>
            <a:r>
              <a:rPr lang="en-US" sz="2800" smtClean="0">
                <a:solidFill>
                  <a:srgbClr val="33B38C"/>
                </a:solidFill>
                <a:latin typeface="Goudy Sans Medium"/>
              </a:rPr>
              <a:t>  </a:t>
            </a:r>
            <a:r>
              <a:rPr lang="en-US" sz="2800" smtClean="0">
                <a:solidFill>
                  <a:srgbClr val="C00000"/>
                </a:solidFill>
                <a:latin typeface="Goudy Sans Medium"/>
              </a:rPr>
              <a:t>Base-Class</a:t>
            </a:r>
            <a:r>
              <a:rPr lang="en-US" sz="2800" smtClean="0">
                <a:solidFill>
                  <a:srgbClr val="33B38C"/>
                </a:solidFill>
                <a:latin typeface="Goudy Sans Medium"/>
              </a:rPr>
              <a:t> </a:t>
            </a:r>
            <a:r>
              <a:rPr lang="en-US" sz="2800" dirty="0" smtClean="0">
                <a:solidFill>
                  <a:srgbClr val="0000FF"/>
                </a:solidFill>
                <a:latin typeface="Goudy Sans Medium"/>
              </a:rPr>
              <a:t>Objects</a:t>
            </a:r>
          </a:p>
        </p:txBody>
      </p:sp>
      <p:sp>
        <p:nvSpPr>
          <p:cNvPr id="29699" name="Text Placeholder 2"/>
          <p:cNvSpPr>
            <a:spLocks noGrp="1"/>
          </p:cNvSpPr>
          <p:nvPr>
            <p:ph type="body" idx="1"/>
          </p:nvPr>
        </p:nvSpPr>
        <p:spPr/>
        <p:txBody>
          <a:bodyPr>
            <a:normAutofit/>
          </a:bodyPr>
          <a:lstStyle/>
          <a:p>
            <a:pPr eaLnBrk="1" hangingPunct="1">
              <a:lnSpc>
                <a:spcPct val="110000"/>
              </a:lnSpc>
            </a:pPr>
            <a:r>
              <a:rPr lang="en-US" altLang="en-US" smtClean="0">
                <a:solidFill>
                  <a:srgbClr val="000000"/>
                </a:solidFill>
                <a:latin typeface="Calibri" panose="020F0502020204030204" pitchFamily="34" charset="0"/>
              </a:rPr>
              <a:t>In Fig. 12.2 (next slide), we aim a </a:t>
            </a:r>
            <a:r>
              <a:rPr lang="en-US" altLang="en-US" smtClean="0">
                <a:solidFill>
                  <a:srgbClr val="C00000"/>
                </a:solidFill>
                <a:latin typeface="Calibri" panose="020F0502020204030204" pitchFamily="34" charset="0"/>
              </a:rPr>
              <a:t>derived-class</a:t>
            </a:r>
            <a:r>
              <a:rPr lang="en-US" altLang="en-US" smtClean="0">
                <a:solidFill>
                  <a:srgbClr val="000000"/>
                </a:solidFill>
                <a:latin typeface="Calibri" panose="020F0502020204030204" pitchFamily="34" charset="0"/>
              </a:rPr>
              <a:t> pointer at a </a:t>
            </a:r>
            <a:r>
              <a:rPr lang="en-US" altLang="en-US" smtClean="0">
                <a:solidFill>
                  <a:srgbClr val="C00000"/>
                </a:solidFill>
                <a:latin typeface="Calibri" panose="020F0502020204030204" pitchFamily="34" charset="0"/>
              </a:rPr>
              <a:t>base-class</a:t>
            </a:r>
            <a:r>
              <a:rPr lang="en-US" altLang="en-US" smtClean="0">
                <a:solidFill>
                  <a:srgbClr val="000000"/>
                </a:solidFill>
                <a:latin typeface="Calibri" panose="020F0502020204030204" pitchFamily="34" charset="0"/>
              </a:rPr>
              <a:t> object.</a:t>
            </a:r>
            <a:br>
              <a:rPr lang="en-US" altLang="en-US" smtClean="0">
                <a:solidFill>
                  <a:srgbClr val="000000"/>
                </a:solidFill>
                <a:latin typeface="Calibri" panose="020F0502020204030204" pitchFamily="34" charset="0"/>
              </a:rPr>
            </a:br>
            <a:endParaRPr lang="en-US" altLang="en-US" smtClean="0">
              <a:solidFill>
                <a:srgbClr val="000000"/>
              </a:solidFill>
              <a:latin typeface="Calibri" panose="020F0502020204030204" pitchFamily="34" charset="0"/>
            </a:endParaRPr>
          </a:p>
          <a:p>
            <a:pPr eaLnBrk="1" hangingPunct="1"/>
            <a:r>
              <a:rPr lang="en-US" altLang="en-US" smtClean="0">
                <a:solidFill>
                  <a:srgbClr val="000000"/>
                </a:solidFill>
                <a:latin typeface="Calibri" panose="020F0502020204030204" pitchFamily="34" charset="0"/>
              </a:rPr>
              <a:t>The compiler </a:t>
            </a:r>
            <a:r>
              <a:rPr lang="en-US" altLang="en-US" u="sng" smtClean="0">
                <a:solidFill>
                  <a:srgbClr val="000000"/>
                </a:solidFill>
                <a:latin typeface="Calibri" panose="020F0502020204030204" pitchFamily="34" charset="0"/>
              </a:rPr>
              <a:t>prevents</a:t>
            </a:r>
            <a:r>
              <a:rPr lang="en-US" altLang="en-US" smtClean="0">
                <a:solidFill>
                  <a:srgbClr val="000000"/>
                </a:solidFill>
                <a:latin typeface="Calibri" panose="020F0502020204030204" pitchFamily="34" charset="0"/>
              </a:rPr>
              <a:t> this assignment, because a </a:t>
            </a:r>
            <a:r>
              <a:rPr lang="en-US" altLang="en-US" smtClean="0">
                <a:solidFill>
                  <a:srgbClr val="FF0000"/>
                </a:solidFill>
                <a:latin typeface="Calibri" panose="020F0502020204030204" pitchFamily="34" charset="0"/>
              </a:rPr>
              <a:t>CommissionEmployee</a:t>
            </a:r>
            <a:r>
              <a:rPr lang="en-US" altLang="en-US" smtClean="0">
                <a:solidFill>
                  <a:srgbClr val="000000"/>
                </a:solidFill>
                <a:latin typeface="Calibri" panose="020F0502020204030204" pitchFamily="34" charset="0"/>
              </a:rPr>
              <a:t>    </a:t>
            </a:r>
            <a:r>
              <a:rPr lang="en-US" altLang="en-US" smtClean="0">
                <a:solidFill>
                  <a:srgbClr val="0000FF"/>
                </a:solidFill>
                <a:latin typeface="Calibri" panose="020F0502020204030204" pitchFamily="34" charset="0"/>
              </a:rPr>
              <a:t>is NOT a </a:t>
            </a:r>
            <a:r>
              <a:rPr lang="en-US" altLang="en-US" smtClean="0">
                <a:solidFill>
                  <a:srgbClr val="FF0000"/>
                </a:solidFill>
                <a:latin typeface="Calibri" panose="020F0502020204030204" pitchFamily="34" charset="0"/>
              </a:rPr>
              <a:t>BasePlusCommissionEmployee</a:t>
            </a:r>
            <a:r>
              <a:rPr lang="en-US" altLang="en-US" smtClean="0">
                <a:solidFill>
                  <a:srgbClr val="000000"/>
                </a:solidFill>
                <a:latin typeface="Calibri" panose="020F0502020204030204" pitchFamily="34" charset="0"/>
              </a:rPr>
              <a:t>.</a:t>
            </a:r>
          </a:p>
        </p:txBody>
      </p:sp>
      <p:sp>
        <p:nvSpPr>
          <p:cNvPr id="3994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©1992-2014 by Pearson Education, Inc. All Rights Reserved.</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1" descr="cpphtp9_12_Page_02"/>
          <p:cNvPicPr>
            <a:picLocks noGrp="1" noChangeAspect="1"/>
          </p:cNvPicPr>
          <p:nvPr isPhoto="1"/>
        </p:nvPicPr>
        <p:blipFill rotWithShape="1">
          <a:blip r:embed="rId2">
            <a:extLst>
              <a:ext uri="{28A0092B-C50C-407E-A947-70E740481C1C}">
                <a14:useLocalDpi xmlns:a14="http://schemas.microsoft.com/office/drawing/2010/main" val="0"/>
              </a:ext>
            </a:extLst>
          </a:blip>
          <a:srcRect l="13334" t="4718" r="12500" b="44495"/>
          <a:stretch/>
        </p:blipFill>
        <p:spPr bwMode="auto">
          <a:xfrm>
            <a:off x="228600" y="-118289"/>
            <a:ext cx="8064843"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sp>
        <p:nvSpPr>
          <p:cNvPr id="2" name="TextBox 1"/>
          <p:cNvSpPr txBox="1"/>
          <p:nvPr/>
        </p:nvSpPr>
        <p:spPr>
          <a:xfrm>
            <a:off x="838200" y="3231985"/>
            <a:ext cx="8077201" cy="3123932"/>
          </a:xfrm>
          <a:prstGeom prst="rect">
            <a:avLst/>
          </a:prstGeom>
          <a:noFill/>
        </p:spPr>
        <p:txBody>
          <a:bodyPr wrap="square" rtlCol="0">
            <a:spAutoFit/>
          </a:bodyPr>
          <a:lstStyle/>
          <a:p>
            <a:pPr marL="285750" indent="-285750">
              <a:spcAft>
                <a:spcPts val="600"/>
              </a:spcAft>
              <a:buFont typeface="Wingdings" panose="05000000000000000000" pitchFamily="2" charset="2"/>
              <a:buChar char="v"/>
            </a:pPr>
            <a:r>
              <a:rPr lang="en-US" smtClean="0">
                <a:solidFill>
                  <a:srgbClr val="0000FF"/>
                </a:solidFill>
                <a:latin typeface="Calibri" panose="020F0502020204030204" pitchFamily="34" charset="0"/>
              </a:rPr>
              <a:t>Concepts you must understand by the end of this chapter:</a:t>
            </a:r>
          </a:p>
          <a:p>
            <a:pPr marL="742950" lvl="1" indent="-285750">
              <a:spcAft>
                <a:spcPts val="600"/>
              </a:spcAft>
              <a:buFont typeface="Wingdings" panose="05000000000000000000" pitchFamily="2" charset="2"/>
              <a:buChar char="Ø"/>
            </a:pPr>
            <a:r>
              <a:rPr lang="en-US" smtClean="0">
                <a:solidFill>
                  <a:srgbClr val="0000FF"/>
                </a:solidFill>
                <a:latin typeface="Calibri" panose="020F0502020204030204" pitchFamily="34" charset="0"/>
              </a:rPr>
              <a:t>overriding</a:t>
            </a:r>
            <a:r>
              <a:rPr lang="en-US" smtClean="0">
                <a:solidFill>
                  <a:srgbClr val="C00000"/>
                </a:solidFill>
                <a:latin typeface="Calibri" panose="020F0502020204030204" pitchFamily="34" charset="0"/>
              </a:rPr>
              <a:t> </a:t>
            </a:r>
            <a:r>
              <a:rPr lang="en-US" smtClean="0">
                <a:latin typeface="Calibri" panose="020F0502020204030204" pitchFamily="34" charset="0"/>
              </a:rPr>
              <a:t>versus </a:t>
            </a:r>
            <a:r>
              <a:rPr lang="en-US" smtClean="0">
                <a:solidFill>
                  <a:srgbClr val="FF0000"/>
                </a:solidFill>
                <a:latin typeface="Calibri" panose="020F0502020204030204" pitchFamily="34" charset="0"/>
              </a:rPr>
              <a:t>redefining</a:t>
            </a:r>
          </a:p>
          <a:p>
            <a:pPr marL="742950" lvl="1" indent="-285750">
              <a:spcAft>
                <a:spcPts val="600"/>
              </a:spcAft>
              <a:buFont typeface="Wingdings" panose="05000000000000000000" pitchFamily="2" charset="2"/>
              <a:buChar char="Ø"/>
            </a:pPr>
            <a:r>
              <a:rPr lang="en-US" smtClean="0">
                <a:solidFill>
                  <a:srgbClr val="0000FF"/>
                </a:solidFill>
                <a:latin typeface="Calibri" panose="020F0502020204030204" pitchFamily="34" charset="0"/>
              </a:rPr>
              <a:t>overriding</a:t>
            </a:r>
            <a:r>
              <a:rPr lang="en-US" smtClean="0">
                <a:latin typeface="Calibri" panose="020F0502020204030204" pitchFamily="34" charset="0"/>
              </a:rPr>
              <a:t> versus </a:t>
            </a:r>
            <a:r>
              <a:rPr lang="en-US" smtClean="0">
                <a:solidFill>
                  <a:srgbClr val="FF0000"/>
                </a:solidFill>
                <a:latin typeface="Calibri" panose="020F0502020204030204" pitchFamily="34" charset="0"/>
              </a:rPr>
              <a:t>overloading</a:t>
            </a:r>
          </a:p>
          <a:p>
            <a:pPr marL="742950" lvl="1" indent="-285750">
              <a:spcAft>
                <a:spcPts val="600"/>
              </a:spcAft>
              <a:buFont typeface="Wingdings" panose="05000000000000000000" pitchFamily="2" charset="2"/>
              <a:buChar char="Ø"/>
            </a:pPr>
            <a:r>
              <a:rPr lang="en-US" smtClean="0">
                <a:solidFill>
                  <a:srgbClr val="0000FF"/>
                </a:solidFill>
                <a:latin typeface="Calibri" panose="020F0502020204030204" pitchFamily="34" charset="0"/>
              </a:rPr>
              <a:t>object handles</a:t>
            </a:r>
            <a:r>
              <a:rPr lang="en-US" smtClean="0">
                <a:latin typeface="Calibri" panose="020F0502020204030204" pitchFamily="34" charset="0"/>
              </a:rPr>
              <a:t>:  object name, pointer to object, reference to object</a:t>
            </a:r>
          </a:p>
          <a:p>
            <a:pPr marL="742950" lvl="1" indent="-285750">
              <a:spcAft>
                <a:spcPts val="600"/>
              </a:spcAft>
              <a:buFont typeface="Wingdings" panose="05000000000000000000" pitchFamily="2" charset="2"/>
              <a:buChar char="Ø"/>
            </a:pPr>
            <a:r>
              <a:rPr lang="en-US" smtClean="0">
                <a:solidFill>
                  <a:srgbClr val="C00000"/>
                </a:solidFill>
                <a:latin typeface="Calibri" panose="020F0502020204030204" pitchFamily="34" charset="0"/>
              </a:rPr>
              <a:t>polymorphic behavior</a:t>
            </a:r>
            <a:r>
              <a:rPr lang="en-US" smtClean="0">
                <a:latin typeface="Calibri" panose="020F0502020204030204" pitchFamily="34" charset="0"/>
              </a:rPr>
              <a:t> requires: </a:t>
            </a:r>
          </a:p>
          <a:p>
            <a:pPr marL="1200150" lvl="2" indent="-285750">
              <a:spcAft>
                <a:spcPts val="600"/>
              </a:spcAft>
              <a:buFont typeface="Wingdings" panose="05000000000000000000" pitchFamily="2" charset="2"/>
              <a:buChar char="Ø"/>
            </a:pPr>
            <a:r>
              <a:rPr lang="en-US" smtClean="0">
                <a:latin typeface="Calibri" panose="020F0502020204030204" pitchFamily="34" charset="0"/>
              </a:rPr>
              <a:t>a </a:t>
            </a:r>
            <a:r>
              <a:rPr lang="en-US" smtClean="0">
                <a:solidFill>
                  <a:srgbClr val="C00000"/>
                </a:solidFill>
                <a:latin typeface="Calibri" panose="020F0502020204030204" pitchFamily="34" charset="0"/>
              </a:rPr>
              <a:t>base class </a:t>
            </a:r>
            <a:r>
              <a:rPr lang="en-US" smtClean="0">
                <a:solidFill>
                  <a:srgbClr val="0000FF"/>
                </a:solidFill>
                <a:latin typeface="Calibri" panose="020F0502020204030204" pitchFamily="34" charset="0"/>
              </a:rPr>
              <a:t>reference/pointer</a:t>
            </a:r>
            <a:r>
              <a:rPr lang="en-US" smtClean="0">
                <a:latin typeface="Calibri" panose="020F0502020204030204" pitchFamily="34" charset="0"/>
              </a:rPr>
              <a:t> to a </a:t>
            </a:r>
            <a:r>
              <a:rPr lang="en-US" smtClean="0">
                <a:solidFill>
                  <a:srgbClr val="C00000"/>
                </a:solidFill>
                <a:latin typeface="Calibri" panose="020F0502020204030204" pitchFamily="34" charset="0"/>
              </a:rPr>
              <a:t>derived</a:t>
            </a:r>
            <a:r>
              <a:rPr lang="en-US" smtClean="0">
                <a:solidFill>
                  <a:srgbClr val="0000FF"/>
                </a:solidFill>
                <a:latin typeface="Calibri" panose="020F0502020204030204" pitchFamily="34" charset="0"/>
              </a:rPr>
              <a:t> </a:t>
            </a:r>
            <a:r>
              <a:rPr lang="en-US" smtClean="0">
                <a:solidFill>
                  <a:srgbClr val="C00000"/>
                </a:solidFill>
                <a:latin typeface="Calibri" panose="020F0502020204030204" pitchFamily="34" charset="0"/>
              </a:rPr>
              <a:t>class</a:t>
            </a:r>
            <a:r>
              <a:rPr lang="en-US" smtClean="0">
                <a:solidFill>
                  <a:srgbClr val="0000FF"/>
                </a:solidFill>
                <a:latin typeface="Calibri" panose="020F0502020204030204" pitchFamily="34" charset="0"/>
              </a:rPr>
              <a:t> object</a:t>
            </a:r>
          </a:p>
          <a:p>
            <a:pPr marL="1200150" lvl="2" indent="-285750">
              <a:spcAft>
                <a:spcPts val="600"/>
              </a:spcAft>
              <a:buFont typeface="Wingdings" panose="05000000000000000000" pitchFamily="2" charset="2"/>
              <a:buChar char="Ø"/>
            </a:pPr>
            <a:r>
              <a:rPr lang="en-US">
                <a:latin typeface="Calibri" panose="020F0502020204030204" pitchFamily="34" charset="0"/>
              </a:rPr>
              <a:t>a</a:t>
            </a:r>
            <a:r>
              <a:rPr lang="en-US" smtClean="0">
                <a:latin typeface="Calibri" panose="020F0502020204030204" pitchFamily="34" charset="0"/>
              </a:rPr>
              <a:t> </a:t>
            </a:r>
            <a:r>
              <a:rPr lang="en-US">
                <a:solidFill>
                  <a:srgbClr val="C00000"/>
                </a:solidFill>
                <a:latin typeface="Calibri" panose="020F0502020204030204" pitchFamily="34" charset="0"/>
              </a:rPr>
              <a:t>base class </a:t>
            </a:r>
            <a:r>
              <a:rPr lang="en-US">
                <a:solidFill>
                  <a:srgbClr val="0000FF"/>
                </a:solidFill>
                <a:latin typeface="Calibri" panose="020F0502020204030204" pitchFamily="34" charset="0"/>
              </a:rPr>
              <a:t>function</a:t>
            </a:r>
            <a:r>
              <a:rPr lang="en-US">
                <a:latin typeface="Calibri" panose="020F0502020204030204" pitchFamily="34" charset="0"/>
              </a:rPr>
              <a:t> </a:t>
            </a:r>
            <a:r>
              <a:rPr lang="en-US" smtClean="0">
                <a:latin typeface="Calibri" panose="020F0502020204030204" pitchFamily="34" charset="0"/>
              </a:rPr>
              <a:t>that is a </a:t>
            </a:r>
            <a:r>
              <a:rPr lang="en-US" b="1">
                <a:solidFill>
                  <a:srgbClr val="008000"/>
                </a:solidFill>
                <a:latin typeface="Calibri" panose="020F0502020204030204" pitchFamily="34" charset="0"/>
              </a:rPr>
              <a:t>virtual </a:t>
            </a:r>
            <a:r>
              <a:rPr lang="en-US">
                <a:solidFill>
                  <a:srgbClr val="0000FF"/>
                </a:solidFill>
                <a:latin typeface="Calibri" panose="020F0502020204030204" pitchFamily="34" charset="0"/>
              </a:rPr>
              <a:t>function</a:t>
            </a:r>
          </a:p>
          <a:p>
            <a:pPr marL="1657350" lvl="3" indent="-285750">
              <a:spcAft>
                <a:spcPts val="600"/>
              </a:spcAft>
              <a:buFont typeface="Wingdings" panose="05000000000000000000" pitchFamily="2" charset="2"/>
              <a:buChar char="Ø"/>
            </a:pPr>
            <a:r>
              <a:rPr lang="en-US" smtClean="0">
                <a:latin typeface="Calibri" panose="020F0502020204030204" pitchFamily="34" charset="0"/>
              </a:rPr>
              <a:t>an </a:t>
            </a:r>
            <a:r>
              <a:rPr lang="en-US" smtClean="0">
                <a:solidFill>
                  <a:srgbClr val="008000"/>
                </a:solidFill>
                <a:latin typeface="Calibri" panose="020F0502020204030204" pitchFamily="34" charset="0"/>
              </a:rPr>
              <a:t>inherited</a:t>
            </a:r>
            <a:r>
              <a:rPr lang="en-US" smtClean="0">
                <a:latin typeface="Calibri" panose="020F0502020204030204" pitchFamily="34" charset="0"/>
              </a:rPr>
              <a:t> </a:t>
            </a:r>
            <a:r>
              <a:rPr lang="en-US" smtClean="0">
                <a:solidFill>
                  <a:srgbClr val="C00000"/>
                </a:solidFill>
                <a:latin typeface="Calibri" panose="020F0502020204030204" pitchFamily="34" charset="0"/>
              </a:rPr>
              <a:t>base class</a:t>
            </a:r>
            <a:r>
              <a:rPr lang="en-US">
                <a:solidFill>
                  <a:srgbClr val="0000FF"/>
                </a:solidFill>
                <a:latin typeface="Calibri" panose="020F0502020204030204" pitchFamily="34" charset="0"/>
              </a:rPr>
              <a:t> </a:t>
            </a:r>
            <a:r>
              <a:rPr lang="en-US" smtClean="0">
                <a:solidFill>
                  <a:srgbClr val="0000FF"/>
                </a:solidFill>
                <a:latin typeface="Calibri" panose="020F0502020204030204" pitchFamily="34" charset="0"/>
              </a:rPr>
              <a:t>virtual </a:t>
            </a:r>
            <a:r>
              <a:rPr lang="en-US" smtClean="0">
                <a:solidFill>
                  <a:srgbClr val="0000FF"/>
                </a:solidFill>
                <a:latin typeface="Calibri" panose="020F0502020204030204" pitchFamily="34" charset="0"/>
              </a:rPr>
              <a:t>function</a:t>
            </a:r>
            <a:r>
              <a:rPr lang="en-US" smtClean="0">
                <a:latin typeface="Calibri" panose="020F0502020204030204" pitchFamily="34" charset="0"/>
              </a:rPr>
              <a:t> must be </a:t>
            </a:r>
            <a:r>
              <a:rPr lang="en-US" b="1" smtClean="0">
                <a:solidFill>
                  <a:srgbClr val="008000"/>
                </a:solidFill>
                <a:latin typeface="Calibri" panose="020F0502020204030204" pitchFamily="34" charset="0"/>
              </a:rPr>
              <a:t>overridden i</a:t>
            </a:r>
            <a:r>
              <a:rPr lang="en-US" smtClean="0">
                <a:solidFill>
                  <a:srgbClr val="008000"/>
                </a:solidFill>
                <a:latin typeface="Calibri" panose="020F0502020204030204" pitchFamily="34" charset="0"/>
              </a:rPr>
              <a:t>n a derived class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1" descr="cpphtp9_12_Page_12"/>
          <p:cNvPicPr>
            <a:picLocks noGrp="1" noChangeAspect="1"/>
          </p:cNvPicPr>
          <p:nvPr isPhoto="1"/>
        </p:nvPicPr>
        <p:blipFill rotWithShape="1">
          <a:blip r:embed="rId2" cstate="print">
            <a:extLst>
              <a:ext uri="{28A0092B-C50C-407E-A947-70E740481C1C}">
                <a14:useLocalDpi xmlns:a14="http://schemas.microsoft.com/office/drawing/2010/main" val="0"/>
              </a:ext>
            </a:extLst>
          </a:blip>
          <a:srcRect l="10833" r="10833" b="12925"/>
          <a:stretch/>
        </p:blipFill>
        <p:spPr bwMode="auto">
          <a:xfrm>
            <a:off x="381000" y="228600"/>
            <a:ext cx="8468336"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b="0" dirty="0" smtClean="0">
                <a:solidFill>
                  <a:srgbClr val="59D9B3"/>
                </a:solidFill>
                <a:latin typeface="Arial"/>
              </a:rPr>
              <a:t>12.3.3 </a:t>
            </a:r>
            <a:r>
              <a:rPr lang="en-US" b="0" dirty="0" smtClean="0">
                <a:solidFill>
                  <a:srgbClr val="C00000"/>
                </a:solidFill>
                <a:latin typeface="Goudy Sans Medium"/>
              </a:rPr>
              <a:t>Derived-Class</a:t>
            </a:r>
            <a:r>
              <a:rPr lang="en-US" b="0" dirty="0" smtClean="0">
                <a:solidFill>
                  <a:srgbClr val="33B38C"/>
                </a:solidFill>
                <a:latin typeface="Goudy Sans Medium"/>
              </a:rPr>
              <a:t> </a:t>
            </a:r>
            <a:r>
              <a:rPr lang="en-US" b="0" smtClean="0">
                <a:solidFill>
                  <a:srgbClr val="0000FF"/>
                </a:solidFill>
                <a:latin typeface="Goudy Sans Medium"/>
              </a:rPr>
              <a:t>Member-Function</a:t>
            </a:r>
            <a:r>
              <a:rPr lang="en-US" b="0" smtClean="0">
                <a:solidFill>
                  <a:srgbClr val="33B38C"/>
                </a:solidFill>
                <a:latin typeface="Goudy Sans Medium"/>
              </a:rPr>
              <a:t> </a:t>
            </a:r>
            <a:br>
              <a:rPr lang="en-US" b="0" smtClean="0">
                <a:solidFill>
                  <a:srgbClr val="33B38C"/>
                </a:solidFill>
                <a:latin typeface="Goudy Sans Medium"/>
              </a:rPr>
            </a:br>
            <a:r>
              <a:rPr lang="en-US" b="0">
                <a:solidFill>
                  <a:srgbClr val="33B38C"/>
                </a:solidFill>
                <a:latin typeface="Goudy Sans Medium"/>
              </a:rPr>
              <a:t>	</a:t>
            </a:r>
            <a:r>
              <a:rPr lang="en-US" b="0" smtClean="0">
                <a:solidFill>
                  <a:srgbClr val="33B38C"/>
                </a:solidFill>
                <a:latin typeface="Goudy Sans Medium"/>
              </a:rPr>
              <a:t>   Calls </a:t>
            </a:r>
            <a:r>
              <a:rPr lang="en-US" b="0" dirty="0" smtClean="0">
                <a:solidFill>
                  <a:srgbClr val="33B38C"/>
                </a:solidFill>
                <a:latin typeface="Goudy Sans Medium"/>
              </a:rPr>
              <a:t>via </a:t>
            </a:r>
            <a:r>
              <a:rPr lang="en-US" b="0" dirty="0" smtClean="0">
                <a:solidFill>
                  <a:srgbClr val="C00000"/>
                </a:solidFill>
                <a:latin typeface="Goudy Sans Medium"/>
              </a:rPr>
              <a:t>Base-Class</a:t>
            </a:r>
            <a:r>
              <a:rPr lang="en-US" b="0" dirty="0" smtClean="0">
                <a:solidFill>
                  <a:srgbClr val="33B38C"/>
                </a:solidFill>
                <a:latin typeface="Goudy Sans Medium"/>
              </a:rPr>
              <a:t> </a:t>
            </a:r>
            <a:r>
              <a:rPr lang="en-US" b="0" dirty="0" smtClean="0">
                <a:solidFill>
                  <a:srgbClr val="0000FF"/>
                </a:solidFill>
                <a:latin typeface="Goudy Sans Medium"/>
              </a:rPr>
              <a:t>Pointers</a:t>
            </a:r>
          </a:p>
        </p:txBody>
      </p:sp>
      <p:sp>
        <p:nvSpPr>
          <p:cNvPr id="31747" name="Text Placeholder 2"/>
          <p:cNvSpPr>
            <a:spLocks noGrp="1"/>
          </p:cNvSpPr>
          <p:nvPr>
            <p:ph type="body" idx="1"/>
          </p:nvPr>
        </p:nvSpPr>
        <p:spPr/>
        <p:txBody>
          <a:bodyPr>
            <a:normAutofit fontScale="92500"/>
          </a:bodyPr>
          <a:lstStyle/>
          <a:p>
            <a:pPr eaLnBrk="1" hangingPunct="1">
              <a:lnSpc>
                <a:spcPct val="110000"/>
              </a:lnSpc>
            </a:pPr>
            <a:r>
              <a:rPr lang="en-US" altLang="en-US" smtClean="0">
                <a:solidFill>
                  <a:srgbClr val="000000"/>
                </a:solidFill>
                <a:latin typeface="Calibri" panose="020F0502020204030204" pitchFamily="34" charset="0"/>
              </a:rPr>
              <a:t>Off a </a:t>
            </a:r>
            <a:r>
              <a:rPr lang="en-US" altLang="en-US" smtClean="0">
                <a:solidFill>
                  <a:srgbClr val="C00000"/>
                </a:solidFill>
                <a:latin typeface="Calibri" panose="020F0502020204030204" pitchFamily="34" charset="0"/>
              </a:rPr>
              <a:t>base-class</a:t>
            </a:r>
            <a:r>
              <a:rPr lang="en-US" altLang="en-US" smtClean="0">
                <a:solidFill>
                  <a:srgbClr val="000000"/>
                </a:solidFill>
                <a:latin typeface="Calibri" panose="020F0502020204030204" pitchFamily="34" charset="0"/>
              </a:rPr>
              <a:t> </a:t>
            </a:r>
            <a:r>
              <a:rPr lang="en-US" altLang="en-US" smtClean="0">
                <a:solidFill>
                  <a:srgbClr val="0000FF"/>
                </a:solidFill>
                <a:latin typeface="Calibri" panose="020F0502020204030204" pitchFamily="34" charset="0"/>
              </a:rPr>
              <a:t>pointer</a:t>
            </a:r>
            <a:r>
              <a:rPr lang="en-US" altLang="en-US" smtClean="0">
                <a:solidFill>
                  <a:srgbClr val="000000"/>
                </a:solidFill>
                <a:latin typeface="Calibri" panose="020F0502020204030204" pitchFamily="34" charset="0"/>
              </a:rPr>
              <a:t>, the compiler allows us to invoke </a:t>
            </a:r>
            <a:r>
              <a:rPr lang="en-US" altLang="en-US" i="1" smtClean="0">
                <a:solidFill>
                  <a:srgbClr val="000000"/>
                </a:solidFill>
                <a:latin typeface="Calibri" panose="020F0502020204030204" pitchFamily="34" charset="0"/>
              </a:rPr>
              <a:t>only</a:t>
            </a:r>
            <a:r>
              <a:rPr lang="en-US" altLang="en-US" smtClean="0">
                <a:solidFill>
                  <a:srgbClr val="000000"/>
                </a:solidFill>
                <a:latin typeface="Calibri" panose="020F0502020204030204" pitchFamily="34" charset="0"/>
              </a:rPr>
              <a:t> </a:t>
            </a:r>
            <a:r>
              <a:rPr lang="en-US" altLang="en-US" smtClean="0">
                <a:solidFill>
                  <a:srgbClr val="C00000"/>
                </a:solidFill>
                <a:latin typeface="Calibri" panose="020F0502020204030204" pitchFamily="34" charset="0"/>
              </a:rPr>
              <a:t>base-class</a:t>
            </a:r>
            <a:r>
              <a:rPr lang="en-US" altLang="en-US" smtClean="0">
                <a:solidFill>
                  <a:srgbClr val="000000"/>
                </a:solidFill>
                <a:latin typeface="Calibri" panose="020F0502020204030204" pitchFamily="34" charset="0"/>
              </a:rPr>
              <a:t> member </a:t>
            </a:r>
            <a:r>
              <a:rPr lang="en-US" altLang="en-US" smtClean="0">
                <a:solidFill>
                  <a:srgbClr val="0000FF"/>
                </a:solidFill>
                <a:latin typeface="Calibri" panose="020F0502020204030204" pitchFamily="34" charset="0"/>
              </a:rPr>
              <a:t>functions</a:t>
            </a:r>
            <a:r>
              <a:rPr lang="en-US" altLang="en-US" smtClean="0">
                <a:solidFill>
                  <a:srgbClr val="000000"/>
                </a:solidFill>
                <a:latin typeface="Calibri" panose="020F0502020204030204" pitchFamily="34" charset="0"/>
              </a:rPr>
              <a:t>.</a:t>
            </a:r>
            <a:br>
              <a:rPr lang="en-US" altLang="en-US" smtClean="0">
                <a:solidFill>
                  <a:srgbClr val="000000"/>
                </a:solidFill>
                <a:latin typeface="Calibri" panose="020F0502020204030204" pitchFamily="34" charset="0"/>
              </a:rPr>
            </a:br>
            <a:endParaRPr lang="en-US" altLang="en-US" smtClean="0">
              <a:solidFill>
                <a:srgbClr val="000000"/>
              </a:solidFill>
              <a:latin typeface="Calibri" panose="020F0502020204030204" pitchFamily="34" charset="0"/>
            </a:endParaRPr>
          </a:p>
          <a:p>
            <a:pPr eaLnBrk="1" hangingPunct="1">
              <a:lnSpc>
                <a:spcPct val="110000"/>
              </a:lnSpc>
            </a:pPr>
            <a:r>
              <a:rPr lang="en-US" altLang="en-US" smtClean="0">
                <a:solidFill>
                  <a:srgbClr val="0000FF"/>
                </a:solidFill>
                <a:latin typeface="Calibri" panose="020F0502020204030204" pitchFamily="34" charset="0"/>
              </a:rPr>
              <a:t>If a </a:t>
            </a:r>
            <a:r>
              <a:rPr lang="en-US" altLang="en-US" smtClean="0">
                <a:solidFill>
                  <a:srgbClr val="C00000"/>
                </a:solidFill>
                <a:latin typeface="Calibri" panose="020F0502020204030204" pitchFamily="34" charset="0"/>
              </a:rPr>
              <a:t>base-class</a:t>
            </a:r>
            <a:r>
              <a:rPr lang="en-US" altLang="en-US" smtClean="0">
                <a:solidFill>
                  <a:srgbClr val="0000FF"/>
                </a:solidFill>
                <a:latin typeface="Calibri" panose="020F0502020204030204" pitchFamily="34" charset="0"/>
              </a:rPr>
              <a:t> pointer is aimed at a </a:t>
            </a:r>
            <a:r>
              <a:rPr lang="en-US" altLang="en-US" smtClean="0">
                <a:solidFill>
                  <a:srgbClr val="C00000"/>
                </a:solidFill>
                <a:latin typeface="Calibri" panose="020F0502020204030204" pitchFamily="34" charset="0"/>
              </a:rPr>
              <a:t>derived-class</a:t>
            </a:r>
            <a:r>
              <a:rPr lang="en-US" altLang="en-US" smtClean="0">
                <a:solidFill>
                  <a:srgbClr val="0000FF"/>
                </a:solidFill>
                <a:latin typeface="Calibri" panose="020F0502020204030204" pitchFamily="34" charset="0"/>
              </a:rPr>
              <a:t> object, and an attempt is made to access a </a:t>
            </a:r>
            <a:r>
              <a:rPr lang="en-US" altLang="en-US" i="1" smtClean="0">
                <a:solidFill>
                  <a:srgbClr val="008000"/>
                </a:solidFill>
                <a:latin typeface="Calibri" panose="020F0502020204030204" pitchFamily="34" charset="0"/>
              </a:rPr>
              <a:t>derived-class-only</a:t>
            </a:r>
            <a:r>
              <a:rPr lang="en-US" altLang="en-US" smtClean="0">
                <a:solidFill>
                  <a:srgbClr val="008000"/>
                </a:solidFill>
                <a:latin typeface="Calibri" panose="020F0502020204030204" pitchFamily="34" charset="0"/>
              </a:rPr>
              <a:t> </a:t>
            </a:r>
            <a:r>
              <a:rPr lang="en-US" altLang="en-US" i="1" smtClean="0">
                <a:solidFill>
                  <a:srgbClr val="008000"/>
                </a:solidFill>
                <a:latin typeface="Calibri" panose="020F0502020204030204" pitchFamily="34" charset="0"/>
              </a:rPr>
              <a:t>member function</a:t>
            </a:r>
            <a:r>
              <a:rPr lang="en-US" altLang="en-US" smtClean="0">
                <a:solidFill>
                  <a:srgbClr val="0000FF"/>
                </a:solidFill>
                <a:latin typeface="Calibri" panose="020F0502020204030204" pitchFamily="34" charset="0"/>
              </a:rPr>
              <a:t>, a compilation error will occur</a:t>
            </a:r>
            <a:r>
              <a:rPr lang="en-US" altLang="en-US" smtClean="0">
                <a:solidFill>
                  <a:srgbClr val="0000FF"/>
                </a:solidFill>
                <a:latin typeface="Calibri" panose="020F0502020204030204" pitchFamily="34" charset="0"/>
              </a:rPr>
              <a:t>.</a:t>
            </a:r>
            <a:br>
              <a:rPr lang="en-US" altLang="en-US" smtClean="0">
                <a:solidFill>
                  <a:srgbClr val="0000FF"/>
                </a:solidFill>
                <a:latin typeface="Calibri" panose="020F0502020204030204" pitchFamily="34" charset="0"/>
              </a:rPr>
            </a:br>
            <a:endParaRPr lang="en-US" altLang="en-US" smtClean="0">
              <a:solidFill>
                <a:srgbClr val="0000FF"/>
              </a:solidFill>
              <a:latin typeface="Calibri" panose="020F0502020204030204" pitchFamily="34" charset="0"/>
            </a:endParaRPr>
          </a:p>
          <a:p>
            <a:pPr eaLnBrk="1" hangingPunct="1">
              <a:lnSpc>
                <a:spcPct val="110000"/>
              </a:lnSpc>
            </a:pPr>
            <a:r>
              <a:rPr lang="en-US" altLang="en-US" smtClean="0">
                <a:solidFill>
                  <a:srgbClr val="000000"/>
                </a:solidFill>
                <a:latin typeface="Calibri" panose="020F0502020204030204" pitchFamily="34" charset="0"/>
              </a:rPr>
              <a:t>Figure 12.3 (next slide) shows the consequences of attempting to invoke a </a:t>
            </a:r>
            <a:r>
              <a:rPr lang="en-US" altLang="en-US" smtClean="0">
                <a:solidFill>
                  <a:srgbClr val="FF0000"/>
                </a:solidFill>
                <a:latin typeface="Calibri" panose="020F0502020204030204" pitchFamily="34" charset="0"/>
              </a:rPr>
              <a:t>derived-class member function </a:t>
            </a:r>
            <a:r>
              <a:rPr lang="en-US" altLang="en-US" smtClean="0">
                <a:solidFill>
                  <a:srgbClr val="000000"/>
                </a:solidFill>
                <a:latin typeface="Calibri" panose="020F0502020204030204" pitchFamily="34" charset="0"/>
              </a:rPr>
              <a:t>off a </a:t>
            </a:r>
            <a:r>
              <a:rPr lang="en-US" altLang="en-US" smtClean="0">
                <a:solidFill>
                  <a:srgbClr val="0000FF"/>
                </a:solidFill>
                <a:latin typeface="Calibri" panose="020F0502020204030204" pitchFamily="34" charset="0"/>
              </a:rPr>
              <a:t>base-class pointer</a:t>
            </a:r>
            <a:r>
              <a:rPr lang="en-US" altLang="en-US" smtClean="0">
                <a:solidFill>
                  <a:srgbClr val="000000"/>
                </a:solidFill>
                <a:latin typeface="Calibri" panose="020F0502020204030204" pitchFamily="34" charset="0"/>
              </a:rPr>
              <a:t>.</a:t>
            </a:r>
          </a:p>
        </p:txBody>
      </p:sp>
      <p:sp>
        <p:nvSpPr>
          <p:cNvPr id="4301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©1992-2014 by Pearson Education, Inc. All Rights Reserved.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1" descr="cpphtp9_12_Page_13"/>
          <p:cNvPicPr>
            <a:picLocks noGrp="1" noChangeAspect="1"/>
          </p:cNvPicPr>
          <p:nvPr isPhoto="1"/>
        </p:nvPicPr>
        <p:blipFill rotWithShape="1">
          <a:blip r:embed="rId2" cstate="print">
            <a:extLst>
              <a:ext uri="{28A0092B-C50C-407E-A947-70E740481C1C}">
                <a14:useLocalDpi xmlns:a14="http://schemas.microsoft.com/office/drawing/2010/main" val="0"/>
              </a:ext>
            </a:extLst>
          </a:blip>
          <a:srcRect l="10000" r="10833" b="22533"/>
          <a:stretch/>
        </p:blipFill>
        <p:spPr bwMode="auto">
          <a:xfrm>
            <a:off x="342900" y="457200"/>
            <a:ext cx="8593808"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1" descr="cpphtp9_12_Page_14"/>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Class Hierarchy A &lt;– AB &lt;- ABC</a:t>
            </a:r>
            <a:endParaRPr lang="en-US"/>
          </a:p>
        </p:txBody>
      </p:sp>
      <p:sp>
        <p:nvSpPr>
          <p:cNvPr id="4" name="Footer Placeholder 3"/>
          <p:cNvSpPr>
            <a:spLocks noGrp="1"/>
          </p:cNvSpPr>
          <p:nvPr>
            <p:ph type="ftr" sz="quarter" idx="11"/>
          </p:nvPr>
        </p:nvSpPr>
        <p:spPr/>
        <p:txBody>
          <a:bodyPr/>
          <a:lstStyle/>
          <a:p>
            <a:pPr>
              <a:defRPr/>
            </a:pPr>
            <a:r>
              <a:rPr lang="en-US" smtClean="0"/>
              <a:t>©1992-2014 by Pearson Education, Inc. All Rights Reserved.</a:t>
            </a:r>
            <a:endParaRPr lang="en-US"/>
          </a:p>
        </p:txBody>
      </p:sp>
      <p:graphicFrame>
        <p:nvGraphicFramePr>
          <p:cNvPr id="5" name="Table 4"/>
          <p:cNvGraphicFramePr>
            <a:graphicFrameLocks noGrp="1"/>
          </p:cNvGraphicFramePr>
          <p:nvPr>
            <p:extLst/>
          </p:nvPr>
        </p:nvGraphicFramePr>
        <p:xfrm>
          <a:off x="1295400" y="2819400"/>
          <a:ext cx="3733800" cy="741680"/>
        </p:xfrm>
        <a:graphic>
          <a:graphicData uri="http://schemas.openxmlformats.org/drawingml/2006/table">
            <a:tbl>
              <a:tblPr firstRow="1" bandRow="1">
                <a:tableStyleId>{5C22544A-7EE6-4342-B048-85BDC9FD1C3A}</a:tableStyleId>
              </a:tblPr>
              <a:tblGrid>
                <a:gridCol w="3733800"/>
              </a:tblGrid>
              <a:tr h="370840">
                <a:tc>
                  <a:txBody>
                    <a:bodyPr/>
                    <a:lstStyle/>
                    <a:p>
                      <a:r>
                        <a:rPr kumimoji="0" lang="en-US" b="1" kern="1200" baseline="0" smtClean="0">
                          <a:solidFill>
                            <a:schemeClr val="lt1"/>
                          </a:solidFill>
                          <a:latin typeface="+mn-lt"/>
                          <a:ea typeface="+mn-ea"/>
                          <a:cs typeface="+mn-cs"/>
                        </a:rPr>
                        <a:t>base-class fields / functions</a:t>
                      </a:r>
                      <a:endParaRPr kumimoji="0" lang="en-US" b="1" kern="1200" baseline="0">
                        <a:solidFill>
                          <a:schemeClr val="lt1"/>
                        </a:solidFill>
                        <a:latin typeface="+mn-lt"/>
                        <a:ea typeface="+mn-ea"/>
                        <a:cs typeface="+mn-cs"/>
                      </a:endParaRPr>
                    </a:p>
                  </a:txBody>
                  <a:tcPr>
                    <a:solidFill>
                      <a:schemeClr val="bg2">
                        <a:lumMod val="50000"/>
                      </a:schemeClr>
                    </a:solidFill>
                  </a:tcPr>
                </a:tc>
              </a:tr>
              <a:tr h="370840">
                <a:tc>
                  <a:txBody>
                    <a:bodyPr/>
                    <a:lstStyle/>
                    <a:p>
                      <a:r>
                        <a:rPr lang="en-US" smtClean="0"/>
                        <a:t>derived-class fields / functions</a:t>
                      </a:r>
                      <a:endParaRPr lang="en-US"/>
                    </a:p>
                  </a:txBody>
                  <a:tcPr>
                    <a:solidFill>
                      <a:schemeClr val="bg2">
                        <a:lumMod val="75000"/>
                      </a:schemeClr>
                    </a:solidFill>
                  </a:tcPr>
                </a:tc>
              </a:tr>
            </a:tbl>
          </a:graphicData>
        </a:graphic>
      </p:graphicFrame>
      <p:graphicFrame>
        <p:nvGraphicFramePr>
          <p:cNvPr id="6" name="Table 5"/>
          <p:cNvGraphicFramePr>
            <a:graphicFrameLocks noGrp="1"/>
          </p:cNvGraphicFramePr>
          <p:nvPr>
            <p:extLst/>
          </p:nvPr>
        </p:nvGraphicFramePr>
        <p:xfrm>
          <a:off x="1295400" y="1905000"/>
          <a:ext cx="3810000" cy="370840"/>
        </p:xfrm>
        <a:graphic>
          <a:graphicData uri="http://schemas.openxmlformats.org/drawingml/2006/table">
            <a:tbl>
              <a:tblPr firstRow="1" bandRow="1">
                <a:tableStyleId>{5C22544A-7EE6-4342-B048-85BDC9FD1C3A}</a:tableStyleId>
              </a:tblPr>
              <a:tblGrid>
                <a:gridCol w="3810000"/>
              </a:tblGrid>
              <a:tr h="370840">
                <a:tc>
                  <a:txBody>
                    <a:bodyPr/>
                    <a:lstStyle/>
                    <a:p>
                      <a:r>
                        <a:rPr lang="en-US" smtClean="0"/>
                        <a:t>base-class</a:t>
                      </a:r>
                      <a:r>
                        <a:rPr lang="en-US" baseline="0" smtClean="0"/>
                        <a:t> fields / functions</a:t>
                      </a:r>
                      <a:endParaRPr lang="en-US"/>
                    </a:p>
                  </a:txBody>
                  <a:tcPr>
                    <a:solidFill>
                      <a:schemeClr val="bg2">
                        <a:lumMod val="50000"/>
                      </a:schemeClr>
                    </a:solidFill>
                  </a:tcPr>
                </a:tc>
              </a:tr>
            </a:tbl>
          </a:graphicData>
        </a:graphic>
      </p:graphicFrame>
      <p:graphicFrame>
        <p:nvGraphicFramePr>
          <p:cNvPr id="7" name="Table 6"/>
          <p:cNvGraphicFramePr>
            <a:graphicFrameLocks noGrp="1"/>
          </p:cNvGraphicFramePr>
          <p:nvPr>
            <p:extLst/>
          </p:nvPr>
        </p:nvGraphicFramePr>
        <p:xfrm>
          <a:off x="1295400" y="4069080"/>
          <a:ext cx="3810000" cy="1112520"/>
        </p:xfrm>
        <a:graphic>
          <a:graphicData uri="http://schemas.openxmlformats.org/drawingml/2006/table">
            <a:tbl>
              <a:tblPr firstRow="1" bandRow="1">
                <a:tableStyleId>{5C22544A-7EE6-4342-B048-85BDC9FD1C3A}</a:tableStyleId>
              </a:tblPr>
              <a:tblGrid>
                <a:gridCol w="3810000"/>
              </a:tblGrid>
              <a:tr h="370840">
                <a:tc>
                  <a:txBody>
                    <a:bodyPr/>
                    <a:lstStyle/>
                    <a:p>
                      <a:r>
                        <a:rPr lang="en-US" smtClean="0"/>
                        <a:t>base-class</a:t>
                      </a:r>
                      <a:r>
                        <a:rPr lang="en-US" baseline="0" smtClean="0"/>
                        <a:t> fields / functions</a:t>
                      </a:r>
                      <a:endParaRPr lang="en-US"/>
                    </a:p>
                  </a:txBody>
                  <a:tcPr>
                    <a:solidFill>
                      <a:schemeClr val="bg2">
                        <a:lumMod val="50000"/>
                      </a:schemeClr>
                    </a:solidFill>
                  </a:tcPr>
                </a:tc>
              </a:tr>
              <a:tr h="370840">
                <a:tc>
                  <a:txBody>
                    <a:bodyPr/>
                    <a:lstStyle/>
                    <a:p>
                      <a:r>
                        <a:rPr lang="en-US" smtClean="0"/>
                        <a:t>base-class fields / functions</a:t>
                      </a:r>
                      <a:endParaRPr lang="en-US"/>
                    </a:p>
                  </a:txBody>
                  <a:tcPr>
                    <a:solidFill>
                      <a:schemeClr val="bg2">
                        <a:lumMod val="75000"/>
                      </a:schemeClr>
                    </a:solidFill>
                  </a:tcPr>
                </a:tc>
              </a:tr>
              <a:tr h="370840">
                <a:tc>
                  <a:txBody>
                    <a:bodyPr/>
                    <a:lstStyle/>
                    <a:p>
                      <a:r>
                        <a:rPr lang="en-US" smtClean="0"/>
                        <a:t>derived-class fields / functions</a:t>
                      </a:r>
                      <a:endParaRPr lang="en-US"/>
                    </a:p>
                  </a:txBody>
                  <a:tcPr>
                    <a:solidFill>
                      <a:schemeClr val="accent2">
                        <a:lumMod val="40000"/>
                        <a:lumOff val="60000"/>
                      </a:schemeClr>
                    </a:solidFill>
                  </a:tcPr>
                </a:tc>
              </a:tr>
            </a:tbl>
          </a:graphicData>
        </a:graphic>
      </p:graphicFrame>
      <p:cxnSp>
        <p:nvCxnSpPr>
          <p:cNvPr id="19" name="Straight Arrow Connector 18"/>
          <p:cNvCxnSpPr/>
          <p:nvPr/>
        </p:nvCxnSpPr>
        <p:spPr>
          <a:xfrm flipV="1">
            <a:off x="2971800" y="2209800"/>
            <a:ext cx="0" cy="6096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2971800" y="3505200"/>
            <a:ext cx="0" cy="6096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6731000" y="1905000"/>
            <a:ext cx="9652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 A</a:t>
            </a:r>
          </a:p>
        </p:txBody>
      </p:sp>
      <p:sp>
        <p:nvSpPr>
          <p:cNvPr id="23" name="Rectangle 22"/>
          <p:cNvSpPr/>
          <p:nvPr/>
        </p:nvSpPr>
        <p:spPr>
          <a:xfrm>
            <a:off x="6873103" y="3181350"/>
            <a:ext cx="9652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AB</a:t>
            </a:r>
            <a:endParaRPr lang="en-US">
              <a:solidFill>
                <a:schemeClr val="tx1"/>
              </a:solidFill>
            </a:endParaRPr>
          </a:p>
        </p:txBody>
      </p:sp>
      <p:cxnSp>
        <p:nvCxnSpPr>
          <p:cNvPr id="25" name="Straight Arrow Connector 24"/>
          <p:cNvCxnSpPr>
            <a:stCxn id="21" idx="1"/>
            <a:endCxn id="6" idx="3"/>
          </p:cNvCxnSpPr>
          <p:nvPr/>
        </p:nvCxnSpPr>
        <p:spPr>
          <a:xfrm flipH="1" flipV="1">
            <a:off x="5105400" y="2090420"/>
            <a:ext cx="1625600" cy="5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1" idx="1"/>
          </p:cNvCxnSpPr>
          <p:nvPr/>
        </p:nvCxnSpPr>
        <p:spPr>
          <a:xfrm flipH="1">
            <a:off x="5029199" y="2095500"/>
            <a:ext cx="1701801" cy="9182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1" idx="1"/>
          </p:cNvCxnSpPr>
          <p:nvPr/>
        </p:nvCxnSpPr>
        <p:spPr>
          <a:xfrm flipH="1">
            <a:off x="5100252" y="2095500"/>
            <a:ext cx="1630748" cy="2171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3" idx="1"/>
          </p:cNvCxnSpPr>
          <p:nvPr/>
        </p:nvCxnSpPr>
        <p:spPr>
          <a:xfrm flipH="1" flipV="1">
            <a:off x="5029200" y="3048000"/>
            <a:ext cx="1843903" cy="32385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3" idx="1"/>
          </p:cNvCxnSpPr>
          <p:nvPr/>
        </p:nvCxnSpPr>
        <p:spPr>
          <a:xfrm flipH="1">
            <a:off x="5029200" y="3371850"/>
            <a:ext cx="1843903"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3" idx="1"/>
          </p:cNvCxnSpPr>
          <p:nvPr/>
        </p:nvCxnSpPr>
        <p:spPr>
          <a:xfrm flipH="1">
            <a:off x="5100252" y="3371850"/>
            <a:ext cx="1772851" cy="88804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23" idx="1"/>
            <a:endCxn id="7" idx="3"/>
          </p:cNvCxnSpPr>
          <p:nvPr/>
        </p:nvCxnSpPr>
        <p:spPr>
          <a:xfrm flipH="1">
            <a:off x="5105400" y="3371850"/>
            <a:ext cx="1767703" cy="125349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457200" y="1905000"/>
            <a:ext cx="457200" cy="369332"/>
          </a:xfrm>
          <a:prstGeom prst="rect">
            <a:avLst/>
          </a:prstGeom>
          <a:noFill/>
        </p:spPr>
        <p:txBody>
          <a:bodyPr wrap="square" rtlCol="0">
            <a:spAutoFit/>
          </a:bodyPr>
          <a:lstStyle/>
          <a:p>
            <a:r>
              <a:rPr lang="en-US" smtClean="0"/>
              <a:t>A      </a:t>
            </a:r>
            <a:endParaRPr lang="en-US"/>
          </a:p>
        </p:txBody>
      </p:sp>
      <p:sp>
        <p:nvSpPr>
          <p:cNvPr id="43" name="TextBox 42"/>
          <p:cNvSpPr txBox="1"/>
          <p:nvPr/>
        </p:nvSpPr>
        <p:spPr>
          <a:xfrm>
            <a:off x="381000" y="2761694"/>
            <a:ext cx="533401" cy="369332"/>
          </a:xfrm>
          <a:prstGeom prst="rect">
            <a:avLst/>
          </a:prstGeom>
          <a:noFill/>
        </p:spPr>
        <p:txBody>
          <a:bodyPr wrap="square" rtlCol="0">
            <a:spAutoFit/>
          </a:bodyPr>
          <a:lstStyle/>
          <a:p>
            <a:r>
              <a:rPr lang="en-US" smtClean="0"/>
              <a:t>AB      </a:t>
            </a:r>
            <a:endParaRPr lang="en-US"/>
          </a:p>
        </p:txBody>
      </p:sp>
      <p:sp>
        <p:nvSpPr>
          <p:cNvPr id="44" name="TextBox 43"/>
          <p:cNvSpPr txBox="1"/>
          <p:nvPr/>
        </p:nvSpPr>
        <p:spPr>
          <a:xfrm>
            <a:off x="380999" y="4114800"/>
            <a:ext cx="685801" cy="369332"/>
          </a:xfrm>
          <a:prstGeom prst="rect">
            <a:avLst/>
          </a:prstGeom>
          <a:noFill/>
        </p:spPr>
        <p:txBody>
          <a:bodyPr wrap="square" rtlCol="0">
            <a:spAutoFit/>
          </a:bodyPr>
          <a:lstStyle/>
          <a:p>
            <a:r>
              <a:rPr lang="en-US" smtClean="0"/>
              <a:t>ABC      </a:t>
            </a:r>
            <a:endParaRPr lang="en-US"/>
          </a:p>
        </p:txBody>
      </p:sp>
      <p:sp>
        <p:nvSpPr>
          <p:cNvPr id="47" name="Rectangle 46"/>
          <p:cNvSpPr/>
          <p:nvPr/>
        </p:nvSpPr>
        <p:spPr>
          <a:xfrm>
            <a:off x="6847703" y="4397376"/>
            <a:ext cx="9652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ABC</a:t>
            </a:r>
            <a:endParaRPr lang="en-US">
              <a:solidFill>
                <a:schemeClr val="tx1"/>
              </a:solidFill>
            </a:endParaRPr>
          </a:p>
        </p:txBody>
      </p:sp>
      <p:cxnSp>
        <p:nvCxnSpPr>
          <p:cNvPr id="56" name="Straight Arrow Connector 55"/>
          <p:cNvCxnSpPr>
            <a:stCxn id="47" idx="1"/>
          </p:cNvCxnSpPr>
          <p:nvPr/>
        </p:nvCxnSpPr>
        <p:spPr>
          <a:xfrm flipH="1" flipV="1">
            <a:off x="5029199" y="4267200"/>
            <a:ext cx="1818504" cy="320676"/>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7" idx="1"/>
            <a:endCxn id="7" idx="3"/>
          </p:cNvCxnSpPr>
          <p:nvPr/>
        </p:nvCxnSpPr>
        <p:spPr>
          <a:xfrm flipH="1">
            <a:off x="5105400" y="4587876"/>
            <a:ext cx="1742303" cy="37464"/>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47" idx="1"/>
          </p:cNvCxnSpPr>
          <p:nvPr/>
        </p:nvCxnSpPr>
        <p:spPr>
          <a:xfrm flipH="1">
            <a:off x="5100252" y="4587876"/>
            <a:ext cx="1747451" cy="357186"/>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27193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sz="2800" b="0" dirty="0" smtClean="0">
                <a:solidFill>
                  <a:srgbClr val="59D9B3"/>
                </a:solidFill>
                <a:latin typeface="Arial"/>
              </a:rPr>
              <a:t>12.3.3 </a:t>
            </a:r>
            <a:r>
              <a:rPr lang="en-US" sz="2800" b="0" dirty="0" smtClean="0">
                <a:solidFill>
                  <a:srgbClr val="C00000"/>
                </a:solidFill>
                <a:latin typeface="Goudy Sans Medium"/>
              </a:rPr>
              <a:t>Derived-Class</a:t>
            </a:r>
            <a:r>
              <a:rPr lang="en-US" sz="2800" b="0" dirty="0" smtClean="0">
                <a:solidFill>
                  <a:srgbClr val="33B38C"/>
                </a:solidFill>
                <a:latin typeface="Goudy Sans Medium"/>
              </a:rPr>
              <a:t> </a:t>
            </a:r>
            <a:r>
              <a:rPr lang="en-US" sz="2800" b="0" dirty="0" smtClean="0">
                <a:solidFill>
                  <a:srgbClr val="0000FF"/>
                </a:solidFill>
                <a:latin typeface="Goudy Sans Medium"/>
              </a:rPr>
              <a:t>Member-Function</a:t>
            </a:r>
            <a:r>
              <a:rPr lang="en-US" sz="2800" b="0" dirty="0" smtClean="0">
                <a:solidFill>
                  <a:srgbClr val="33B38C"/>
                </a:solidFill>
                <a:latin typeface="Goudy Sans Medium"/>
              </a:rPr>
              <a:t> </a:t>
            </a:r>
            <a:r>
              <a:rPr lang="en-US" sz="2800" b="0" smtClean="0">
                <a:solidFill>
                  <a:srgbClr val="33B38C"/>
                </a:solidFill>
                <a:latin typeface="Goudy Sans Medium"/>
              </a:rPr>
              <a:t>Calls </a:t>
            </a:r>
            <a:br>
              <a:rPr lang="en-US" sz="2800" b="0" smtClean="0">
                <a:solidFill>
                  <a:srgbClr val="33B38C"/>
                </a:solidFill>
                <a:latin typeface="Goudy Sans Medium"/>
              </a:rPr>
            </a:br>
            <a:r>
              <a:rPr lang="en-US" sz="2800" b="0">
                <a:solidFill>
                  <a:srgbClr val="33B38C"/>
                </a:solidFill>
                <a:latin typeface="Goudy Sans Medium"/>
              </a:rPr>
              <a:t>	</a:t>
            </a:r>
            <a:r>
              <a:rPr lang="en-US" sz="2800" b="0" smtClean="0">
                <a:solidFill>
                  <a:srgbClr val="33B38C"/>
                </a:solidFill>
                <a:latin typeface="Goudy Sans Medium"/>
              </a:rPr>
              <a:t>  via </a:t>
            </a:r>
            <a:r>
              <a:rPr lang="en-US" sz="2800" b="0" dirty="0" smtClean="0">
                <a:solidFill>
                  <a:srgbClr val="C00000"/>
                </a:solidFill>
                <a:latin typeface="Goudy Sans Medium"/>
              </a:rPr>
              <a:t>Base-Class</a:t>
            </a:r>
            <a:r>
              <a:rPr lang="en-US" sz="2800" b="0" dirty="0" smtClean="0">
                <a:solidFill>
                  <a:srgbClr val="33B38C"/>
                </a:solidFill>
                <a:latin typeface="Goudy Sans Medium"/>
              </a:rPr>
              <a:t> </a:t>
            </a:r>
            <a:r>
              <a:rPr lang="en-US" sz="2800" b="0" dirty="0" smtClean="0">
                <a:solidFill>
                  <a:srgbClr val="0000FF"/>
                </a:solidFill>
                <a:latin typeface="Goudy Sans Medium"/>
              </a:rPr>
              <a:t>Pointers</a:t>
            </a:r>
            <a:r>
              <a:rPr lang="en-US" sz="2800" b="0" dirty="0" smtClean="0">
                <a:solidFill>
                  <a:srgbClr val="33B38C"/>
                </a:solidFill>
                <a:latin typeface="Goudy Sans Medium"/>
              </a:rPr>
              <a:t> (cont.)</a:t>
            </a:r>
          </a:p>
        </p:txBody>
      </p:sp>
      <p:sp>
        <p:nvSpPr>
          <p:cNvPr id="3" name="Text Placeholder 2"/>
          <p:cNvSpPr>
            <a:spLocks noGrp="1"/>
          </p:cNvSpPr>
          <p:nvPr>
            <p:ph type="body" idx="1"/>
          </p:nvPr>
        </p:nvSpPr>
        <p:spPr/>
        <p:txBody>
          <a:bodyPr>
            <a:normAutofit fontScale="70000" lnSpcReduction="20000"/>
          </a:bodyPr>
          <a:lstStyle/>
          <a:p>
            <a:pPr marL="109537" indent="0" eaLnBrk="1" hangingPunct="1">
              <a:lnSpc>
                <a:spcPct val="120000"/>
              </a:lnSpc>
              <a:spcBef>
                <a:spcPts val="600"/>
              </a:spcBef>
              <a:buFont typeface="Wingdings 3" panose="05040102010807070707" pitchFamily="18" charset="2"/>
              <a:buNone/>
              <a:defRPr/>
            </a:pPr>
            <a:r>
              <a:rPr lang="en-US" b="1" smtClean="0">
                <a:solidFill>
                  <a:srgbClr val="0000FF"/>
                </a:solidFill>
                <a:latin typeface="Calibri" panose="020F0502020204030204" pitchFamily="34" charset="0"/>
              </a:rPr>
              <a:t>Downcasting</a:t>
            </a:r>
            <a:endParaRPr lang="en-US" b="1" dirty="0" smtClean="0">
              <a:solidFill>
                <a:srgbClr val="0000FF"/>
              </a:solidFill>
              <a:latin typeface="Calibri" panose="020F0502020204030204" pitchFamily="34" charset="0"/>
            </a:endParaRPr>
          </a:p>
          <a:p>
            <a:pPr eaLnBrk="1" hangingPunct="1">
              <a:lnSpc>
                <a:spcPct val="120000"/>
              </a:lnSpc>
              <a:spcBef>
                <a:spcPts val="600"/>
              </a:spcBef>
              <a:defRPr/>
            </a:pPr>
            <a:r>
              <a:rPr lang="en-US" smtClean="0">
                <a:solidFill>
                  <a:srgbClr val="000000"/>
                </a:solidFill>
                <a:latin typeface="Calibri" panose="020F0502020204030204" pitchFamily="34" charset="0"/>
              </a:rPr>
              <a:t>A base-class pointer/reference CAN NOT be used to access a non base-class function (function introduced in a derived class</a:t>
            </a:r>
            <a:r>
              <a:rPr lang="en-US" smtClean="0">
                <a:solidFill>
                  <a:srgbClr val="000000"/>
                </a:solidFill>
                <a:latin typeface="Calibri" panose="020F0502020204030204" pitchFamily="34" charset="0"/>
              </a:rPr>
              <a:t>).</a:t>
            </a:r>
            <a:br>
              <a:rPr lang="en-US" smtClean="0">
                <a:solidFill>
                  <a:srgbClr val="000000"/>
                </a:solidFill>
                <a:latin typeface="Calibri" panose="020F0502020204030204" pitchFamily="34" charset="0"/>
              </a:rPr>
            </a:br>
            <a:endParaRPr lang="en-US" i="1" smtClean="0">
              <a:solidFill>
                <a:srgbClr val="000000"/>
              </a:solidFill>
              <a:latin typeface="Calibri" panose="020F0502020204030204" pitchFamily="34" charset="0"/>
            </a:endParaRPr>
          </a:p>
          <a:p>
            <a:pPr eaLnBrk="1" hangingPunct="1">
              <a:lnSpc>
                <a:spcPct val="120000"/>
              </a:lnSpc>
              <a:spcBef>
                <a:spcPts val="600"/>
              </a:spcBef>
              <a:defRPr/>
            </a:pPr>
            <a:r>
              <a:rPr lang="en-US" b="1" smtClean="0">
                <a:solidFill>
                  <a:srgbClr val="000000"/>
                </a:solidFill>
                <a:latin typeface="Calibri" panose="020F0502020204030204" pitchFamily="34" charset="0"/>
              </a:rPr>
              <a:t>To call a derived-class function (not in the base class) you must  </a:t>
            </a:r>
            <a:r>
              <a:rPr lang="en-US" b="1" dirty="0" smtClean="0">
                <a:solidFill>
                  <a:srgbClr val="C00000"/>
                </a:solidFill>
                <a:latin typeface="Calibri" panose="020F0502020204030204" pitchFamily="34" charset="0"/>
              </a:rPr>
              <a:t>explicitly cast the base-class pointer to a </a:t>
            </a:r>
            <a:r>
              <a:rPr lang="en-US" b="1" smtClean="0">
                <a:solidFill>
                  <a:srgbClr val="C00000"/>
                </a:solidFill>
                <a:latin typeface="Calibri" panose="020F0502020204030204" pitchFamily="34" charset="0"/>
              </a:rPr>
              <a:t>derived-class pointer</a:t>
            </a:r>
            <a:r>
              <a:rPr lang="en-US" b="1" smtClean="0">
                <a:solidFill>
                  <a:srgbClr val="000000"/>
                </a:solidFill>
                <a:latin typeface="Calibri" panose="020F0502020204030204" pitchFamily="34" charset="0"/>
              </a:rPr>
              <a:t>—this process is known </a:t>
            </a:r>
            <a:r>
              <a:rPr lang="en-US" b="1" dirty="0" smtClean="0">
                <a:solidFill>
                  <a:srgbClr val="000000"/>
                </a:solidFill>
                <a:latin typeface="Calibri" panose="020F0502020204030204" pitchFamily="34" charset="0"/>
              </a:rPr>
              <a:t>as </a:t>
            </a:r>
            <a:r>
              <a:rPr lang="en-US" b="1" smtClean="0">
                <a:solidFill>
                  <a:srgbClr val="0000FF"/>
                </a:solidFill>
                <a:latin typeface="Calibri" panose="020F0502020204030204" pitchFamily="34" charset="0"/>
              </a:rPr>
              <a:t>downcasting</a:t>
            </a:r>
            <a:r>
              <a:rPr lang="en-US" b="1" i="1" smtClean="0">
                <a:solidFill>
                  <a:srgbClr val="000000"/>
                </a:solidFill>
                <a:latin typeface="Calibri" panose="020F0502020204030204" pitchFamily="34" charset="0"/>
              </a:rPr>
              <a:t>.</a:t>
            </a:r>
            <a:br>
              <a:rPr lang="en-US" b="1" i="1" smtClean="0">
                <a:solidFill>
                  <a:srgbClr val="000000"/>
                </a:solidFill>
                <a:latin typeface="Calibri" panose="020F0502020204030204" pitchFamily="34" charset="0"/>
              </a:rPr>
            </a:br>
            <a:endParaRPr lang="en-US" b="1" i="1" dirty="0" smtClean="0">
              <a:solidFill>
                <a:srgbClr val="000000"/>
              </a:solidFill>
              <a:latin typeface="Calibri" panose="020F0502020204030204" pitchFamily="34" charset="0"/>
            </a:endParaRPr>
          </a:p>
          <a:p>
            <a:pPr eaLnBrk="1" hangingPunct="1">
              <a:lnSpc>
                <a:spcPct val="120000"/>
              </a:lnSpc>
              <a:spcBef>
                <a:spcPts val="600"/>
              </a:spcBef>
              <a:defRPr/>
            </a:pPr>
            <a:r>
              <a:rPr lang="en-US" dirty="0" smtClean="0">
                <a:solidFill>
                  <a:srgbClr val="000000"/>
                </a:solidFill>
                <a:latin typeface="Calibri" panose="020F0502020204030204" pitchFamily="34" charset="0"/>
              </a:rPr>
              <a:t>Downcasting allows a derived-class-specific operation on a derived-class object pointed to by a base-class pointer.</a:t>
            </a:r>
          </a:p>
          <a:p>
            <a:pPr eaLnBrk="1" hangingPunct="1">
              <a:lnSpc>
                <a:spcPct val="120000"/>
              </a:lnSpc>
              <a:spcBef>
                <a:spcPts val="600"/>
              </a:spcBef>
              <a:defRPr/>
            </a:pPr>
            <a:r>
              <a:rPr lang="en-US" dirty="0" smtClean="0">
                <a:solidFill>
                  <a:srgbClr val="000000"/>
                </a:solidFill>
                <a:latin typeface="Calibri" panose="020F0502020204030204" pitchFamily="34" charset="0"/>
              </a:rPr>
              <a:t>After a downcast, the program </a:t>
            </a:r>
            <a:r>
              <a:rPr lang="en-US" i="1" dirty="0" smtClean="0">
                <a:solidFill>
                  <a:srgbClr val="000000"/>
                </a:solidFill>
                <a:latin typeface="Calibri" panose="020F0502020204030204" pitchFamily="34" charset="0"/>
              </a:rPr>
              <a:t>can</a:t>
            </a:r>
            <a:r>
              <a:rPr lang="en-US" dirty="0" smtClean="0">
                <a:solidFill>
                  <a:srgbClr val="000000"/>
                </a:solidFill>
                <a:latin typeface="Calibri" panose="020F0502020204030204" pitchFamily="34" charset="0"/>
              </a:rPr>
              <a:t> invoke derived-class functions that are not in the base class.</a:t>
            </a:r>
          </a:p>
          <a:p>
            <a:pPr eaLnBrk="1" hangingPunct="1">
              <a:lnSpc>
                <a:spcPct val="120000"/>
              </a:lnSpc>
              <a:spcBef>
                <a:spcPts val="600"/>
              </a:spcBef>
              <a:defRPr/>
            </a:pPr>
            <a:r>
              <a:rPr lang="en-US" sz="3100" b="1" dirty="0" smtClean="0">
                <a:solidFill>
                  <a:srgbClr val="008000"/>
                </a:solidFill>
                <a:latin typeface="Calibri" panose="020F0502020204030204" pitchFamily="34" charset="0"/>
              </a:rPr>
              <a:t>Section 12.8 demonstrates how to </a:t>
            </a:r>
            <a:r>
              <a:rPr lang="en-US" sz="3100" b="1" i="1" dirty="0" smtClean="0">
                <a:solidFill>
                  <a:srgbClr val="008000"/>
                </a:solidFill>
                <a:latin typeface="Calibri" panose="020F0502020204030204" pitchFamily="34" charset="0"/>
              </a:rPr>
              <a:t>safely</a:t>
            </a:r>
            <a:r>
              <a:rPr lang="en-US" sz="3100" b="1" dirty="0" smtClean="0">
                <a:solidFill>
                  <a:srgbClr val="008000"/>
                </a:solidFill>
                <a:latin typeface="Calibri" panose="020F0502020204030204" pitchFamily="34" charset="0"/>
              </a:rPr>
              <a:t> use downcasting.</a:t>
            </a:r>
          </a:p>
        </p:txBody>
      </p:sp>
      <p:sp>
        <p:nvSpPr>
          <p:cNvPr id="4710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©1992-2014 by Pearson Education, Inc. All Rights Reserved.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1" descr="cpphtp9_12_Page_1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sz="2800" dirty="0" smtClean="0">
                <a:solidFill>
                  <a:srgbClr val="59D9B3"/>
                </a:solidFill>
                <a:latin typeface="Arial"/>
              </a:rPr>
              <a:t>12.3.4 </a:t>
            </a:r>
            <a:r>
              <a:rPr lang="en-US" sz="2800" dirty="0" smtClean="0">
                <a:solidFill>
                  <a:srgbClr val="C00000"/>
                </a:solidFill>
                <a:latin typeface="Goudy Sans Medium"/>
              </a:rPr>
              <a:t>Virtual</a:t>
            </a:r>
            <a:r>
              <a:rPr lang="en-US" sz="2800" dirty="0" smtClean="0">
                <a:solidFill>
                  <a:srgbClr val="33B38C"/>
                </a:solidFill>
                <a:latin typeface="Goudy Sans Medium"/>
              </a:rPr>
              <a:t> </a:t>
            </a:r>
            <a:r>
              <a:rPr lang="en-US" sz="2800" dirty="0" smtClean="0">
                <a:solidFill>
                  <a:srgbClr val="0000FF"/>
                </a:solidFill>
                <a:latin typeface="Goudy Sans Medium"/>
              </a:rPr>
              <a:t>Functions</a:t>
            </a:r>
            <a:r>
              <a:rPr lang="en-US" sz="2800" dirty="0" smtClean="0">
                <a:solidFill>
                  <a:srgbClr val="33B38C"/>
                </a:solidFill>
                <a:latin typeface="Goudy Sans Medium"/>
              </a:rPr>
              <a:t> and </a:t>
            </a:r>
            <a:r>
              <a:rPr lang="en-US" sz="2800" dirty="0" smtClean="0">
                <a:solidFill>
                  <a:srgbClr val="C00000"/>
                </a:solidFill>
                <a:latin typeface="Goudy Sans Medium"/>
              </a:rPr>
              <a:t>Virtual</a:t>
            </a:r>
            <a:r>
              <a:rPr lang="en-US" sz="2800" dirty="0" smtClean="0">
                <a:solidFill>
                  <a:srgbClr val="33B38C"/>
                </a:solidFill>
                <a:latin typeface="Goudy Sans Medium"/>
              </a:rPr>
              <a:t> </a:t>
            </a:r>
            <a:r>
              <a:rPr lang="en-US" sz="2800" dirty="0" smtClean="0">
                <a:solidFill>
                  <a:srgbClr val="0000FF"/>
                </a:solidFill>
                <a:latin typeface="Goudy Sans Medium"/>
              </a:rPr>
              <a:t>Destructors</a:t>
            </a:r>
          </a:p>
        </p:txBody>
      </p:sp>
      <p:sp>
        <p:nvSpPr>
          <p:cNvPr id="36867" name="Text Placeholder 2"/>
          <p:cNvSpPr>
            <a:spLocks noGrp="1"/>
          </p:cNvSpPr>
          <p:nvPr>
            <p:ph type="body" idx="1"/>
          </p:nvPr>
        </p:nvSpPr>
        <p:spPr>
          <a:xfrm>
            <a:off x="457200" y="1481138"/>
            <a:ext cx="8229600" cy="4614862"/>
          </a:xfrm>
        </p:spPr>
        <p:txBody>
          <a:bodyPr>
            <a:normAutofit fontScale="85000" lnSpcReduction="20000"/>
          </a:bodyPr>
          <a:lstStyle/>
          <a:p>
            <a:pPr marL="109537" indent="0" eaLnBrk="1" hangingPunct="1">
              <a:lnSpc>
                <a:spcPct val="120000"/>
              </a:lnSpc>
              <a:spcBef>
                <a:spcPts val="600"/>
              </a:spcBef>
              <a:buFont typeface="Wingdings 3" panose="05040102010807070707" pitchFamily="18" charset="2"/>
              <a:buNone/>
              <a:defRPr/>
            </a:pPr>
            <a:r>
              <a:rPr lang="en-US" sz="2400" b="1" dirty="0" smtClean="0">
                <a:solidFill>
                  <a:srgbClr val="000000"/>
                </a:solidFill>
                <a:latin typeface="Calibri" panose="020F0502020204030204" pitchFamily="34" charset="0"/>
              </a:rPr>
              <a:t>Why virtual Functions </a:t>
            </a:r>
            <a:r>
              <a:rPr lang="en-US" sz="2400" b="1" smtClean="0">
                <a:solidFill>
                  <a:srgbClr val="000000"/>
                </a:solidFill>
                <a:latin typeface="Calibri" panose="020F0502020204030204" pitchFamily="34" charset="0"/>
              </a:rPr>
              <a:t>Are Useful</a:t>
            </a:r>
          </a:p>
          <a:p>
            <a:pPr marL="109537" indent="0" eaLnBrk="1" hangingPunct="1">
              <a:lnSpc>
                <a:spcPct val="120000"/>
              </a:lnSpc>
              <a:spcBef>
                <a:spcPts val="600"/>
              </a:spcBef>
              <a:buFont typeface="Wingdings 3" panose="05040102010807070707" pitchFamily="18" charset="2"/>
              <a:buNone/>
              <a:defRPr/>
            </a:pPr>
            <a:endParaRPr lang="en-US" sz="400" b="1" dirty="0" smtClean="0">
              <a:solidFill>
                <a:srgbClr val="000000"/>
              </a:solidFill>
              <a:latin typeface="Calibri" panose="020F0502020204030204" pitchFamily="34" charset="0"/>
            </a:endParaRPr>
          </a:p>
          <a:p>
            <a:pPr eaLnBrk="1" hangingPunct="1">
              <a:lnSpc>
                <a:spcPct val="120000"/>
              </a:lnSpc>
              <a:spcBef>
                <a:spcPts val="600"/>
              </a:spcBef>
              <a:defRPr/>
            </a:pPr>
            <a:r>
              <a:rPr lang="en-US" sz="2400" dirty="0" smtClean="0">
                <a:solidFill>
                  <a:srgbClr val="000000"/>
                </a:solidFill>
                <a:latin typeface="Calibri" panose="020F0502020204030204" pitchFamily="34" charset="0"/>
              </a:rPr>
              <a:t>Consider why virtual functions are useful: Suppose that shape classes such as Circle, Triangle, Rectangle and Square are all derived from base class Shape.</a:t>
            </a:r>
          </a:p>
          <a:p>
            <a:pPr lvl="1" eaLnBrk="1" hangingPunct="1">
              <a:lnSpc>
                <a:spcPct val="120000"/>
              </a:lnSpc>
              <a:spcBef>
                <a:spcPts val="600"/>
              </a:spcBef>
              <a:defRPr/>
            </a:pPr>
            <a:r>
              <a:rPr lang="en-US" sz="2100" dirty="0" smtClean="0">
                <a:solidFill>
                  <a:srgbClr val="000000"/>
                </a:solidFill>
                <a:latin typeface="Calibri" panose="020F0502020204030204" pitchFamily="34" charset="0"/>
              </a:rPr>
              <a:t>Each of these classes might be endowed with the ability to </a:t>
            </a:r>
            <a:r>
              <a:rPr lang="en-US" sz="2100" i="1" dirty="0" smtClean="0">
                <a:solidFill>
                  <a:srgbClr val="C00000"/>
                </a:solidFill>
                <a:latin typeface="Calibri" panose="020F0502020204030204" pitchFamily="34" charset="0"/>
              </a:rPr>
              <a:t>draw</a:t>
            </a:r>
            <a:r>
              <a:rPr lang="en-US" sz="2100" i="1" dirty="0" smtClean="0">
                <a:solidFill>
                  <a:srgbClr val="000000"/>
                </a:solidFill>
                <a:latin typeface="Calibri" panose="020F0502020204030204" pitchFamily="34" charset="0"/>
              </a:rPr>
              <a:t> itself </a:t>
            </a:r>
            <a:r>
              <a:rPr lang="en-US" sz="2100" dirty="0" smtClean="0">
                <a:solidFill>
                  <a:srgbClr val="000000"/>
                </a:solidFill>
                <a:latin typeface="Calibri" panose="020F0502020204030204" pitchFamily="34" charset="0"/>
              </a:rPr>
              <a:t>via a member function draw, but the </a:t>
            </a:r>
            <a:r>
              <a:rPr lang="en-US" sz="2100" u="sng" dirty="0" smtClean="0">
                <a:solidFill>
                  <a:srgbClr val="000000"/>
                </a:solidFill>
                <a:latin typeface="Calibri" panose="020F0502020204030204" pitchFamily="34" charset="0"/>
              </a:rPr>
              <a:t>function for each shape is quite different</a:t>
            </a:r>
            <a:r>
              <a:rPr lang="en-US" sz="2100" dirty="0" smtClean="0">
                <a:solidFill>
                  <a:srgbClr val="000000"/>
                </a:solidFill>
                <a:latin typeface="Calibri" panose="020F0502020204030204" pitchFamily="34" charset="0"/>
              </a:rPr>
              <a:t>.</a:t>
            </a:r>
          </a:p>
          <a:p>
            <a:pPr lvl="1" eaLnBrk="1" hangingPunct="1">
              <a:lnSpc>
                <a:spcPct val="120000"/>
              </a:lnSpc>
              <a:spcBef>
                <a:spcPts val="600"/>
              </a:spcBef>
              <a:defRPr/>
            </a:pPr>
            <a:r>
              <a:rPr lang="en-US" sz="2100" dirty="0" smtClean="0">
                <a:solidFill>
                  <a:srgbClr val="000000"/>
                </a:solidFill>
                <a:latin typeface="Calibri" panose="020F0502020204030204" pitchFamily="34" charset="0"/>
              </a:rPr>
              <a:t>In a program that draws a set of shapes</a:t>
            </a:r>
            <a:r>
              <a:rPr lang="en-US" sz="2100" b="1" u="sng" dirty="0" smtClean="0">
                <a:solidFill>
                  <a:srgbClr val="000000"/>
                </a:solidFill>
                <a:latin typeface="Calibri" panose="020F0502020204030204" pitchFamily="34" charset="0"/>
              </a:rPr>
              <a:t>, it would be useful to be able to treat all the shapes generally as objects of the base class Shape.</a:t>
            </a:r>
          </a:p>
          <a:p>
            <a:pPr lvl="1" eaLnBrk="1" hangingPunct="1">
              <a:lnSpc>
                <a:spcPct val="120000"/>
              </a:lnSpc>
              <a:spcBef>
                <a:spcPts val="600"/>
              </a:spcBef>
              <a:defRPr/>
            </a:pPr>
            <a:r>
              <a:rPr lang="en-US" sz="2100" dirty="0" smtClean="0">
                <a:solidFill>
                  <a:srgbClr val="000000"/>
                </a:solidFill>
                <a:latin typeface="Calibri" panose="020F0502020204030204" pitchFamily="34" charset="0"/>
              </a:rPr>
              <a:t>To draw any shape, we could simply use a base-class Shape pointer to invoke function draw and let the program determine dynamically (i.e., at runtime) which derived-class draw function to use, </a:t>
            </a:r>
            <a:r>
              <a:rPr lang="en-US" sz="2100" dirty="0" smtClean="0">
                <a:solidFill>
                  <a:srgbClr val="0000FF"/>
                </a:solidFill>
                <a:latin typeface="Calibri" panose="020F0502020204030204" pitchFamily="34" charset="0"/>
              </a:rPr>
              <a:t>based on the type of the object</a:t>
            </a:r>
            <a:r>
              <a:rPr lang="en-US" sz="2100" dirty="0" smtClean="0">
                <a:solidFill>
                  <a:srgbClr val="000000"/>
                </a:solidFill>
                <a:latin typeface="Calibri" panose="020F0502020204030204" pitchFamily="34" charset="0"/>
              </a:rPr>
              <a:t> to which the base-class Shape pointer points at any given time.</a:t>
            </a:r>
          </a:p>
          <a:p>
            <a:pPr lvl="1" eaLnBrk="1" hangingPunct="1">
              <a:lnSpc>
                <a:spcPct val="120000"/>
              </a:lnSpc>
              <a:spcBef>
                <a:spcPts val="600"/>
              </a:spcBef>
              <a:defRPr/>
            </a:pPr>
            <a:r>
              <a:rPr lang="en-US" sz="2100" dirty="0" smtClean="0">
                <a:solidFill>
                  <a:srgbClr val="000000"/>
                </a:solidFill>
                <a:latin typeface="Calibri" panose="020F0502020204030204" pitchFamily="34" charset="0"/>
              </a:rPr>
              <a:t>This is </a:t>
            </a:r>
            <a:r>
              <a:rPr lang="en-US" sz="2100" i="1" dirty="0" smtClean="0">
                <a:solidFill>
                  <a:srgbClr val="0000FF"/>
                </a:solidFill>
                <a:latin typeface="Calibri" panose="020F0502020204030204" pitchFamily="34" charset="0"/>
              </a:rPr>
              <a:t>polymorphic</a:t>
            </a:r>
            <a:r>
              <a:rPr lang="en-US" sz="2100" i="1" dirty="0" smtClean="0">
                <a:solidFill>
                  <a:srgbClr val="000000"/>
                </a:solidFill>
                <a:latin typeface="Calibri" panose="020F0502020204030204" pitchFamily="34" charset="0"/>
              </a:rPr>
              <a:t> </a:t>
            </a:r>
            <a:r>
              <a:rPr lang="en-US" sz="2100" i="1" smtClean="0">
                <a:solidFill>
                  <a:srgbClr val="000000"/>
                </a:solidFill>
                <a:latin typeface="Calibri" panose="020F0502020204030204" pitchFamily="34" charset="0"/>
              </a:rPr>
              <a:t>behavior</a:t>
            </a:r>
            <a:r>
              <a:rPr lang="en-US" sz="2100" smtClean="0">
                <a:solidFill>
                  <a:srgbClr val="C00000"/>
                </a:solidFill>
                <a:latin typeface="Calibri" panose="020F0502020204030204" pitchFamily="34" charset="0"/>
              </a:rPr>
              <a:t>.   </a:t>
            </a:r>
            <a:r>
              <a:rPr lang="en-US" sz="2100">
                <a:solidFill>
                  <a:srgbClr val="C00000"/>
                </a:solidFill>
                <a:latin typeface="Calibri" panose="020F0502020204030204" pitchFamily="34" charset="0"/>
              </a:rPr>
              <a:t>B</a:t>
            </a:r>
            <a:r>
              <a:rPr lang="en-US" sz="2100" smtClean="0">
                <a:solidFill>
                  <a:srgbClr val="C00000"/>
                </a:solidFill>
                <a:latin typeface="Calibri" panose="020F0502020204030204" pitchFamily="34" charset="0"/>
              </a:rPr>
              <a:t>ase-class </a:t>
            </a:r>
            <a:r>
              <a:rPr lang="en-US" sz="2100" smtClean="0">
                <a:solidFill>
                  <a:srgbClr val="0000FF"/>
                </a:solidFill>
                <a:latin typeface="Calibri" panose="020F0502020204030204" pitchFamily="34" charset="0"/>
              </a:rPr>
              <a:t>pointer/reference </a:t>
            </a:r>
            <a:r>
              <a:rPr lang="en-US" sz="2100" smtClean="0">
                <a:latin typeface="Calibri" panose="020F0502020204030204" pitchFamily="34" charset="0"/>
              </a:rPr>
              <a:t>to</a:t>
            </a:r>
            <a:r>
              <a:rPr lang="en-US" sz="2100" smtClean="0">
                <a:solidFill>
                  <a:srgbClr val="0000FF"/>
                </a:solidFill>
                <a:latin typeface="Calibri" panose="020F0502020204030204" pitchFamily="34" charset="0"/>
              </a:rPr>
              <a:t> </a:t>
            </a:r>
            <a:r>
              <a:rPr lang="en-US" sz="2100" smtClean="0">
                <a:solidFill>
                  <a:srgbClr val="C00000"/>
                </a:solidFill>
                <a:latin typeface="Calibri" panose="020F0502020204030204" pitchFamily="34" charset="0"/>
              </a:rPr>
              <a:t>derived-class</a:t>
            </a:r>
            <a:r>
              <a:rPr lang="en-US" sz="2100" smtClean="0">
                <a:solidFill>
                  <a:srgbClr val="0000FF"/>
                </a:solidFill>
                <a:latin typeface="Calibri" panose="020F0502020204030204" pitchFamily="34" charset="0"/>
              </a:rPr>
              <a:t> object</a:t>
            </a:r>
            <a:r>
              <a:rPr lang="en-US" sz="2100" smtClean="0">
                <a:solidFill>
                  <a:srgbClr val="000000"/>
                </a:solidFill>
                <a:latin typeface="Calibri" panose="020F0502020204030204" pitchFamily="34" charset="0"/>
              </a:rPr>
              <a:t> such that the modified version of the inherited function is invoked.</a:t>
            </a:r>
            <a:endParaRPr lang="en-US" sz="2100" dirty="0" smtClean="0">
              <a:solidFill>
                <a:srgbClr val="000000"/>
              </a:solidFill>
              <a:latin typeface="Calibri" panose="020F0502020204030204" pitchFamily="34" charset="0"/>
            </a:endParaRPr>
          </a:p>
        </p:txBody>
      </p:sp>
      <p:sp>
        <p:nvSpPr>
          <p:cNvPr id="4915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©1992-2014 by Pearson Education, Inc. All Rights Reserved.</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1" descr="cpphtp9_12_Page_1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13570" y="577056"/>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sp>
        <p:nvSpPr>
          <p:cNvPr id="2" name="TextBox 1"/>
          <p:cNvSpPr txBox="1"/>
          <p:nvPr/>
        </p:nvSpPr>
        <p:spPr>
          <a:xfrm>
            <a:off x="1447800" y="3200400"/>
            <a:ext cx="7010400" cy="1938992"/>
          </a:xfrm>
          <a:prstGeom prst="rect">
            <a:avLst/>
          </a:prstGeom>
          <a:noFill/>
        </p:spPr>
        <p:txBody>
          <a:bodyPr wrap="square" rtlCol="0">
            <a:spAutoFit/>
          </a:bodyPr>
          <a:lstStyle/>
          <a:p>
            <a:r>
              <a:rPr lang="en-US" sz="2000" smtClean="0"/>
              <a:t>In C++ </a:t>
            </a:r>
            <a:r>
              <a:rPr lang="en-US" sz="2000" smtClean="0">
                <a:solidFill>
                  <a:srgbClr val="C00000"/>
                </a:solidFill>
              </a:rPr>
              <a:t>polymorphism</a:t>
            </a:r>
            <a:r>
              <a:rPr lang="en-US" sz="2000" smtClean="0"/>
              <a:t> is only possible using </a:t>
            </a:r>
            <a:r>
              <a:rPr lang="en-US" sz="2000" smtClean="0">
                <a:solidFill>
                  <a:srgbClr val="0000FF"/>
                </a:solidFill>
              </a:rPr>
              <a:t>pointer/reference</a:t>
            </a:r>
            <a:r>
              <a:rPr lang="en-US" sz="2000" smtClean="0"/>
              <a:t> </a:t>
            </a:r>
            <a:r>
              <a:rPr lang="en-US" sz="2000" smtClean="0">
                <a:solidFill>
                  <a:srgbClr val="0000FF"/>
                </a:solidFill>
              </a:rPr>
              <a:t>handles</a:t>
            </a:r>
            <a:r>
              <a:rPr lang="en-US" sz="2000" smtClean="0"/>
              <a:t> to objects with </a:t>
            </a:r>
            <a:r>
              <a:rPr lang="en-US" sz="2000" smtClean="0">
                <a:solidFill>
                  <a:srgbClr val="0000FF"/>
                </a:solidFill>
              </a:rPr>
              <a:t>virtual functions</a:t>
            </a:r>
            <a:r>
              <a:rPr lang="en-US" sz="2000" smtClean="0"/>
              <a:t>. </a:t>
            </a:r>
          </a:p>
          <a:p>
            <a:endParaRPr lang="en-US" sz="2000"/>
          </a:p>
          <a:p>
            <a:r>
              <a:rPr lang="en-US" sz="2000" smtClean="0">
                <a:solidFill>
                  <a:srgbClr val="0000FF"/>
                </a:solidFill>
              </a:rPr>
              <a:t>Without virtual functions polymorphism is not possible. </a:t>
            </a:r>
          </a:p>
          <a:p>
            <a:endParaRPr lang="en-US" sz="2000">
              <a:solidFill>
                <a:srgbClr val="0000FF"/>
              </a:solidFill>
            </a:endParaRPr>
          </a:p>
          <a:p>
            <a:r>
              <a:rPr lang="en-US" sz="2000" smtClean="0">
                <a:solidFill>
                  <a:srgbClr val="008000"/>
                </a:solidFill>
              </a:rPr>
              <a:t>Only virtual functions will exhibit polymorphic behavior.</a:t>
            </a:r>
            <a:endParaRPr lang="en-US" sz="2000">
              <a:solidFill>
                <a:srgbClr val="008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pPr eaLnBrk="1" fontAlgn="auto" hangingPunct="1">
              <a:spcAft>
                <a:spcPts val="0"/>
              </a:spcAft>
              <a:defRPr/>
            </a:pPr>
            <a:r>
              <a:rPr lang="en-US" sz="2800">
                <a:solidFill>
                  <a:srgbClr val="59D9B3"/>
                </a:solidFill>
                <a:latin typeface="Arial"/>
              </a:rPr>
              <a:t>12.3.4 </a:t>
            </a:r>
            <a:r>
              <a:rPr lang="en-US" sz="2800">
                <a:solidFill>
                  <a:srgbClr val="C00000"/>
                </a:solidFill>
                <a:latin typeface="Goudy Sans Medium"/>
              </a:rPr>
              <a:t>Virtual</a:t>
            </a:r>
            <a:r>
              <a:rPr lang="en-US" sz="2800">
                <a:solidFill>
                  <a:srgbClr val="33B38C"/>
                </a:solidFill>
                <a:latin typeface="Goudy Sans Medium"/>
              </a:rPr>
              <a:t> </a:t>
            </a:r>
            <a:r>
              <a:rPr lang="en-US" sz="2800">
                <a:solidFill>
                  <a:srgbClr val="0000FF"/>
                </a:solidFill>
                <a:latin typeface="Goudy Sans Medium"/>
              </a:rPr>
              <a:t>Functions</a:t>
            </a:r>
            <a:r>
              <a:rPr lang="en-US" sz="2800">
                <a:solidFill>
                  <a:srgbClr val="33B38C"/>
                </a:solidFill>
                <a:latin typeface="Goudy Sans Medium"/>
              </a:rPr>
              <a:t> and </a:t>
            </a:r>
            <a:r>
              <a:rPr lang="en-US" sz="2800">
                <a:solidFill>
                  <a:srgbClr val="C00000"/>
                </a:solidFill>
                <a:latin typeface="Goudy Sans Medium"/>
              </a:rPr>
              <a:t>Virtual</a:t>
            </a:r>
            <a:r>
              <a:rPr lang="en-US" sz="2800">
                <a:solidFill>
                  <a:srgbClr val="33B38C"/>
                </a:solidFill>
                <a:latin typeface="Goudy Sans Medium"/>
              </a:rPr>
              <a:t> </a:t>
            </a:r>
            <a:r>
              <a:rPr lang="en-US" sz="2800">
                <a:solidFill>
                  <a:srgbClr val="0000FF"/>
                </a:solidFill>
                <a:latin typeface="Goudy Sans Medium"/>
              </a:rPr>
              <a:t>Destructors</a:t>
            </a:r>
            <a:endParaRPr lang="en-US" sz="2800" dirty="0" smtClean="0">
              <a:solidFill>
                <a:srgbClr val="33B38C"/>
              </a:solidFill>
              <a:latin typeface="Goudy Sans Medium"/>
            </a:endParaRPr>
          </a:p>
        </p:txBody>
      </p:sp>
      <p:sp>
        <p:nvSpPr>
          <p:cNvPr id="38915" name="Text Placeholder 2"/>
          <p:cNvSpPr>
            <a:spLocks noGrp="1"/>
          </p:cNvSpPr>
          <p:nvPr>
            <p:ph type="body" idx="1"/>
          </p:nvPr>
        </p:nvSpPr>
        <p:spPr>
          <a:xfrm>
            <a:off x="457200" y="1143000"/>
            <a:ext cx="8229600" cy="4927600"/>
          </a:xfrm>
        </p:spPr>
        <p:txBody>
          <a:bodyPr>
            <a:normAutofit fontScale="77500" lnSpcReduction="20000"/>
          </a:bodyPr>
          <a:lstStyle/>
          <a:p>
            <a:pPr marL="109537" indent="0" eaLnBrk="1" hangingPunct="1">
              <a:lnSpc>
                <a:spcPct val="110000"/>
              </a:lnSpc>
              <a:buFont typeface="Wingdings 3" panose="05040102010807070707" pitchFamily="18" charset="2"/>
              <a:buNone/>
              <a:defRPr/>
            </a:pPr>
            <a:r>
              <a:rPr lang="en-US" sz="2500" b="1" dirty="0" smtClean="0">
                <a:solidFill>
                  <a:srgbClr val="000000"/>
                </a:solidFill>
                <a:latin typeface="Calibri" panose="020F0502020204030204" pitchFamily="34" charset="0"/>
                <a:cs typeface="Aldhabi" panose="01000000000000000000" pitchFamily="2" charset="-78"/>
              </a:rPr>
              <a:t>Declaring </a:t>
            </a:r>
            <a:r>
              <a:rPr lang="en-US" sz="2500" b="1" smtClean="0">
                <a:solidFill>
                  <a:srgbClr val="000000"/>
                </a:solidFill>
                <a:latin typeface="Calibri" panose="020F0502020204030204" pitchFamily="34" charset="0"/>
                <a:cs typeface="Aldhabi" panose="01000000000000000000" pitchFamily="2" charset="-78"/>
              </a:rPr>
              <a:t>virtual Functions:</a:t>
            </a:r>
          </a:p>
          <a:p>
            <a:pPr marL="109537" indent="0" eaLnBrk="1" hangingPunct="1">
              <a:lnSpc>
                <a:spcPct val="110000"/>
              </a:lnSpc>
              <a:buFont typeface="Wingdings 3" panose="05040102010807070707" pitchFamily="18" charset="2"/>
              <a:buNone/>
              <a:defRPr/>
            </a:pPr>
            <a:endParaRPr lang="en-US" sz="2500" b="1" dirty="0" smtClean="0">
              <a:solidFill>
                <a:srgbClr val="000000"/>
              </a:solidFill>
              <a:latin typeface="Times New Roman" pitchFamily="18" charset="0"/>
            </a:endParaRPr>
          </a:p>
          <a:p>
            <a:pPr eaLnBrk="1" hangingPunct="1">
              <a:lnSpc>
                <a:spcPct val="110000"/>
              </a:lnSpc>
              <a:defRPr/>
            </a:pPr>
            <a:r>
              <a:rPr lang="en-US" sz="2400" dirty="0" smtClean="0">
                <a:solidFill>
                  <a:srgbClr val="000000"/>
                </a:solidFill>
                <a:latin typeface="Calibri" panose="020F0502020204030204" pitchFamily="34" charset="0"/>
              </a:rPr>
              <a:t>To enable this behavior, we declare draw in the base class as a </a:t>
            </a:r>
            <a:r>
              <a:rPr lang="en-US" sz="2400" dirty="0" smtClean="0">
                <a:solidFill>
                  <a:srgbClr val="0000FF"/>
                </a:solidFill>
                <a:latin typeface="Calibri" panose="020F0502020204030204" pitchFamily="34" charset="0"/>
              </a:rPr>
              <a:t>virtual function</a:t>
            </a:r>
            <a:r>
              <a:rPr lang="en-US" sz="2400" dirty="0" smtClean="0">
                <a:solidFill>
                  <a:srgbClr val="000000"/>
                </a:solidFill>
                <a:latin typeface="Calibri" panose="020F0502020204030204" pitchFamily="34" charset="0"/>
              </a:rPr>
              <a:t>, and we </a:t>
            </a:r>
            <a:r>
              <a:rPr lang="en-US" sz="2400" dirty="0" smtClean="0">
                <a:solidFill>
                  <a:srgbClr val="0000FF"/>
                </a:solidFill>
                <a:latin typeface="Calibri" panose="020F0502020204030204" pitchFamily="34" charset="0"/>
              </a:rPr>
              <a:t>override</a:t>
            </a:r>
            <a:r>
              <a:rPr lang="en-US" sz="2400" dirty="0" smtClean="0">
                <a:solidFill>
                  <a:srgbClr val="000000"/>
                </a:solidFill>
                <a:latin typeface="Calibri" panose="020F0502020204030204" pitchFamily="34" charset="0"/>
              </a:rPr>
              <a:t> draw in each of the derived classes to draw the appropriate </a:t>
            </a:r>
            <a:r>
              <a:rPr lang="en-US" sz="2400" smtClean="0">
                <a:solidFill>
                  <a:srgbClr val="000000"/>
                </a:solidFill>
                <a:latin typeface="Calibri" panose="020F0502020204030204" pitchFamily="34" charset="0"/>
              </a:rPr>
              <a:t>shape.</a:t>
            </a:r>
          </a:p>
          <a:p>
            <a:pPr eaLnBrk="1" hangingPunct="1">
              <a:lnSpc>
                <a:spcPct val="110000"/>
              </a:lnSpc>
              <a:defRPr/>
            </a:pPr>
            <a:endParaRPr lang="en-US" sz="2400" dirty="0" smtClean="0">
              <a:solidFill>
                <a:srgbClr val="000000"/>
              </a:solidFill>
              <a:latin typeface="Calibri" panose="020F0502020204030204" pitchFamily="34" charset="0"/>
            </a:endParaRPr>
          </a:p>
          <a:p>
            <a:pPr eaLnBrk="1" hangingPunct="1">
              <a:lnSpc>
                <a:spcPct val="110000"/>
              </a:lnSpc>
              <a:defRPr/>
            </a:pPr>
            <a:r>
              <a:rPr lang="en-US" sz="2400" dirty="0" smtClean="0">
                <a:solidFill>
                  <a:srgbClr val="000000"/>
                </a:solidFill>
                <a:latin typeface="Calibri" panose="020F0502020204030204" pitchFamily="34" charset="0"/>
              </a:rPr>
              <a:t>From an implementation perspective, </a:t>
            </a:r>
            <a:r>
              <a:rPr lang="en-US" sz="2400" i="1" dirty="0" smtClean="0">
                <a:solidFill>
                  <a:srgbClr val="0000FF"/>
                </a:solidFill>
                <a:latin typeface="Calibri" panose="020F0502020204030204" pitchFamily="34" charset="0"/>
              </a:rPr>
              <a:t>overriding</a:t>
            </a:r>
            <a:r>
              <a:rPr lang="en-US" sz="2400" dirty="0" smtClean="0">
                <a:solidFill>
                  <a:srgbClr val="0000FF"/>
                </a:solidFill>
                <a:latin typeface="Calibri" panose="020F0502020204030204" pitchFamily="34" charset="0"/>
              </a:rPr>
              <a:t> </a:t>
            </a:r>
            <a:r>
              <a:rPr lang="en-US" sz="2400" dirty="0" smtClean="0">
                <a:solidFill>
                  <a:srgbClr val="000000"/>
                </a:solidFill>
                <a:latin typeface="Calibri" panose="020F0502020204030204" pitchFamily="34" charset="0"/>
              </a:rPr>
              <a:t>a function is no different than </a:t>
            </a:r>
            <a:r>
              <a:rPr lang="en-US" sz="2400" i="1" dirty="0" smtClean="0">
                <a:solidFill>
                  <a:srgbClr val="0000FF"/>
                </a:solidFill>
                <a:latin typeface="Calibri" panose="020F0502020204030204" pitchFamily="34" charset="0"/>
              </a:rPr>
              <a:t>redefining</a:t>
            </a:r>
            <a:r>
              <a:rPr lang="en-US" sz="2400" dirty="0" smtClean="0">
                <a:solidFill>
                  <a:srgbClr val="0000FF"/>
                </a:solidFill>
                <a:latin typeface="Calibri" panose="020F0502020204030204" pitchFamily="34" charset="0"/>
              </a:rPr>
              <a:t> </a:t>
            </a:r>
            <a:r>
              <a:rPr lang="en-US" sz="2400" smtClean="0">
                <a:solidFill>
                  <a:srgbClr val="000000"/>
                </a:solidFill>
                <a:latin typeface="Calibri" panose="020F0502020204030204" pitchFamily="34" charset="0"/>
              </a:rPr>
              <a:t>one.</a:t>
            </a:r>
          </a:p>
          <a:p>
            <a:pPr eaLnBrk="1" hangingPunct="1">
              <a:lnSpc>
                <a:spcPct val="110000"/>
              </a:lnSpc>
              <a:defRPr/>
            </a:pPr>
            <a:endParaRPr lang="en-US" sz="2400" dirty="0" smtClean="0">
              <a:solidFill>
                <a:srgbClr val="000000"/>
              </a:solidFill>
              <a:latin typeface="Calibri" panose="020F0502020204030204" pitchFamily="34" charset="0"/>
            </a:endParaRPr>
          </a:p>
          <a:p>
            <a:pPr lvl="1" eaLnBrk="1" hangingPunct="1">
              <a:lnSpc>
                <a:spcPct val="110000"/>
              </a:lnSpc>
              <a:defRPr/>
            </a:pPr>
            <a:r>
              <a:rPr lang="en-US" sz="2000" dirty="0" smtClean="0">
                <a:solidFill>
                  <a:srgbClr val="000000"/>
                </a:solidFill>
                <a:latin typeface="Calibri" panose="020F0502020204030204" pitchFamily="34" charset="0"/>
              </a:rPr>
              <a:t>An overridden function in a derived class has the </a:t>
            </a:r>
            <a:r>
              <a:rPr lang="en-US" sz="2000" i="1" dirty="0" smtClean="0">
                <a:solidFill>
                  <a:srgbClr val="000000"/>
                </a:solidFill>
                <a:latin typeface="Calibri" panose="020F0502020204030204" pitchFamily="34" charset="0"/>
              </a:rPr>
              <a:t>same signature and return type</a:t>
            </a:r>
            <a:r>
              <a:rPr lang="en-US" sz="2000" dirty="0" smtClean="0">
                <a:solidFill>
                  <a:srgbClr val="000000"/>
                </a:solidFill>
                <a:latin typeface="Calibri" panose="020F0502020204030204" pitchFamily="34" charset="0"/>
              </a:rPr>
              <a:t> (i.e., </a:t>
            </a:r>
            <a:r>
              <a:rPr lang="en-US" sz="2000" i="1" dirty="0" smtClean="0">
                <a:solidFill>
                  <a:srgbClr val="000000"/>
                </a:solidFill>
                <a:latin typeface="Calibri" panose="020F0502020204030204" pitchFamily="34" charset="0"/>
              </a:rPr>
              <a:t>prototype</a:t>
            </a:r>
            <a:r>
              <a:rPr lang="en-US" sz="2000" dirty="0" smtClean="0">
                <a:solidFill>
                  <a:srgbClr val="000000"/>
                </a:solidFill>
                <a:latin typeface="Calibri" panose="020F0502020204030204" pitchFamily="34" charset="0"/>
              </a:rPr>
              <a:t>) as the function it overrides in its base </a:t>
            </a:r>
            <a:r>
              <a:rPr lang="en-US" sz="2000" smtClean="0">
                <a:solidFill>
                  <a:srgbClr val="000000"/>
                </a:solidFill>
                <a:latin typeface="Calibri" panose="020F0502020204030204" pitchFamily="34" charset="0"/>
              </a:rPr>
              <a:t>class.</a:t>
            </a:r>
          </a:p>
          <a:p>
            <a:pPr lvl="1" eaLnBrk="1" hangingPunct="1">
              <a:lnSpc>
                <a:spcPct val="110000"/>
              </a:lnSpc>
              <a:defRPr/>
            </a:pPr>
            <a:endParaRPr lang="en-US" sz="2000" dirty="0" smtClean="0">
              <a:solidFill>
                <a:srgbClr val="000000"/>
              </a:solidFill>
              <a:latin typeface="Calibri" panose="020F0502020204030204" pitchFamily="34" charset="0"/>
            </a:endParaRPr>
          </a:p>
          <a:p>
            <a:pPr eaLnBrk="1" hangingPunct="1">
              <a:lnSpc>
                <a:spcPct val="110000"/>
              </a:lnSpc>
              <a:defRPr/>
            </a:pPr>
            <a:r>
              <a:rPr lang="en-US" sz="2400" dirty="0" smtClean="0">
                <a:latin typeface="Calibri" panose="020F0502020204030204" pitchFamily="34" charset="0"/>
              </a:rPr>
              <a:t>If we declare the </a:t>
            </a:r>
            <a:r>
              <a:rPr lang="en-US" sz="2400" dirty="0" smtClean="0">
                <a:solidFill>
                  <a:srgbClr val="C00000"/>
                </a:solidFill>
                <a:latin typeface="Calibri" panose="020F0502020204030204" pitchFamily="34" charset="0"/>
              </a:rPr>
              <a:t>base-class</a:t>
            </a:r>
            <a:r>
              <a:rPr lang="en-US" sz="2400" dirty="0" smtClean="0">
                <a:latin typeface="Calibri" panose="020F0502020204030204" pitchFamily="34" charset="0"/>
              </a:rPr>
              <a:t> </a:t>
            </a:r>
            <a:r>
              <a:rPr lang="en-US" sz="2400" dirty="0" smtClean="0">
                <a:solidFill>
                  <a:srgbClr val="0000FF"/>
                </a:solidFill>
                <a:latin typeface="Calibri" panose="020F0502020204030204" pitchFamily="34" charset="0"/>
              </a:rPr>
              <a:t>function</a:t>
            </a:r>
            <a:r>
              <a:rPr lang="en-US" sz="2400" dirty="0" smtClean="0">
                <a:latin typeface="Calibri" panose="020F0502020204030204" pitchFamily="34" charset="0"/>
              </a:rPr>
              <a:t> as </a:t>
            </a:r>
            <a:r>
              <a:rPr lang="en-US" sz="2400" dirty="0" smtClean="0">
                <a:solidFill>
                  <a:srgbClr val="008000"/>
                </a:solidFill>
                <a:latin typeface="Calibri" panose="020F0502020204030204" pitchFamily="34" charset="0"/>
              </a:rPr>
              <a:t>virtual</a:t>
            </a:r>
            <a:r>
              <a:rPr lang="en-US" sz="2400" dirty="0" smtClean="0">
                <a:latin typeface="Calibri" panose="020F0502020204030204" pitchFamily="34" charset="0"/>
              </a:rPr>
              <a:t>, we can </a:t>
            </a:r>
            <a:r>
              <a:rPr lang="en-US" sz="2400" i="1" dirty="0" smtClean="0">
                <a:solidFill>
                  <a:srgbClr val="008000"/>
                </a:solidFill>
                <a:latin typeface="Calibri" panose="020F0502020204030204" pitchFamily="34" charset="0"/>
              </a:rPr>
              <a:t>override</a:t>
            </a:r>
            <a:r>
              <a:rPr lang="en-US" sz="2400" dirty="0" smtClean="0">
                <a:solidFill>
                  <a:srgbClr val="008000"/>
                </a:solidFill>
                <a:latin typeface="Calibri" panose="020F0502020204030204" pitchFamily="34" charset="0"/>
              </a:rPr>
              <a:t> </a:t>
            </a:r>
            <a:r>
              <a:rPr lang="en-US" sz="2400" dirty="0" smtClean="0">
                <a:latin typeface="Calibri" panose="020F0502020204030204" pitchFamily="34" charset="0"/>
              </a:rPr>
              <a:t>that function to enable </a:t>
            </a:r>
            <a:r>
              <a:rPr lang="en-US" sz="2400" i="1" dirty="0" smtClean="0">
                <a:solidFill>
                  <a:srgbClr val="008000"/>
                </a:solidFill>
                <a:latin typeface="Calibri" panose="020F0502020204030204" pitchFamily="34" charset="0"/>
              </a:rPr>
              <a:t>polymorphic</a:t>
            </a:r>
            <a:r>
              <a:rPr lang="en-US" sz="2400" i="1" dirty="0" smtClean="0">
                <a:latin typeface="Calibri" panose="020F0502020204030204" pitchFamily="34" charset="0"/>
              </a:rPr>
              <a:t> </a:t>
            </a:r>
            <a:r>
              <a:rPr lang="en-US" sz="2400" i="1" smtClean="0">
                <a:latin typeface="Calibri" panose="020F0502020204030204" pitchFamily="34" charset="0"/>
              </a:rPr>
              <a:t>behavior</a:t>
            </a:r>
            <a:r>
              <a:rPr lang="en-US" sz="2400" smtClean="0">
                <a:solidFill>
                  <a:srgbClr val="C00000"/>
                </a:solidFill>
                <a:latin typeface="Calibri" panose="020F0502020204030204" pitchFamily="34" charset="0"/>
              </a:rPr>
              <a:t>.</a:t>
            </a:r>
          </a:p>
          <a:p>
            <a:pPr eaLnBrk="1" hangingPunct="1">
              <a:lnSpc>
                <a:spcPct val="110000"/>
              </a:lnSpc>
              <a:defRPr/>
            </a:pPr>
            <a:endParaRPr lang="en-US" sz="2400" dirty="0" smtClean="0">
              <a:solidFill>
                <a:srgbClr val="000000"/>
              </a:solidFill>
              <a:latin typeface="Calibri" panose="020F0502020204030204" pitchFamily="34" charset="0"/>
            </a:endParaRPr>
          </a:p>
          <a:p>
            <a:pPr eaLnBrk="1" hangingPunct="1">
              <a:lnSpc>
                <a:spcPct val="110000"/>
              </a:lnSpc>
              <a:defRPr/>
            </a:pPr>
            <a:r>
              <a:rPr lang="en-US" sz="2400" dirty="0" smtClean="0">
                <a:solidFill>
                  <a:srgbClr val="000000"/>
                </a:solidFill>
                <a:latin typeface="Calibri" panose="020F0502020204030204" pitchFamily="34" charset="0"/>
              </a:rPr>
              <a:t>We declare a </a:t>
            </a:r>
            <a:r>
              <a:rPr lang="en-US" sz="2400" dirty="0" smtClean="0">
                <a:solidFill>
                  <a:srgbClr val="0000FF"/>
                </a:solidFill>
                <a:latin typeface="Calibri" panose="020F0502020204030204" pitchFamily="34" charset="0"/>
              </a:rPr>
              <a:t>virtual function </a:t>
            </a:r>
            <a:r>
              <a:rPr lang="en-US" sz="2400" dirty="0" smtClean="0">
                <a:solidFill>
                  <a:srgbClr val="000000"/>
                </a:solidFill>
                <a:latin typeface="Calibri" panose="020F0502020204030204" pitchFamily="34" charset="0"/>
              </a:rPr>
              <a:t>by preceding the function’s </a:t>
            </a:r>
            <a:r>
              <a:rPr lang="en-US" sz="2400" dirty="0" smtClean="0">
                <a:solidFill>
                  <a:srgbClr val="0000FF"/>
                </a:solidFill>
                <a:latin typeface="Calibri" panose="020F0502020204030204" pitchFamily="34" charset="0"/>
              </a:rPr>
              <a:t>prototype</a:t>
            </a:r>
            <a:r>
              <a:rPr lang="en-US" sz="2400" dirty="0" smtClean="0">
                <a:solidFill>
                  <a:srgbClr val="000000"/>
                </a:solidFill>
                <a:latin typeface="Calibri" panose="020F0502020204030204" pitchFamily="34" charset="0"/>
              </a:rPr>
              <a:t> with </a:t>
            </a:r>
            <a:r>
              <a:rPr lang="en-US" sz="2400" smtClean="0">
                <a:solidFill>
                  <a:srgbClr val="000000"/>
                </a:solidFill>
                <a:latin typeface="Calibri" panose="020F0502020204030204" pitchFamily="34" charset="0"/>
              </a:rPr>
              <a:t>the </a:t>
            </a:r>
            <a:r>
              <a:rPr lang="en-US" sz="2400" u="sng" smtClean="0">
                <a:solidFill>
                  <a:srgbClr val="000000"/>
                </a:solidFill>
                <a:latin typeface="Calibri" panose="020F0502020204030204" pitchFamily="34" charset="0"/>
              </a:rPr>
              <a:t>keyword </a:t>
            </a:r>
            <a:r>
              <a:rPr lang="en-US" sz="2400" u="sng" dirty="0" smtClean="0">
                <a:solidFill>
                  <a:srgbClr val="C00000"/>
                </a:solidFill>
                <a:latin typeface="Calibri" panose="020F0502020204030204" pitchFamily="34" charset="0"/>
              </a:rPr>
              <a:t>virtual </a:t>
            </a:r>
            <a:r>
              <a:rPr lang="en-US" sz="2400" u="sng" dirty="0" smtClean="0">
                <a:solidFill>
                  <a:srgbClr val="000000"/>
                </a:solidFill>
                <a:latin typeface="Calibri" panose="020F0502020204030204" pitchFamily="34" charset="0"/>
              </a:rPr>
              <a:t>in the base class</a:t>
            </a:r>
            <a:r>
              <a:rPr lang="en-US" sz="2500" dirty="0" smtClean="0">
                <a:solidFill>
                  <a:srgbClr val="000000"/>
                </a:solidFill>
                <a:latin typeface="Times New Roman" pitchFamily="18" charset="0"/>
              </a:rPr>
              <a:t>.</a:t>
            </a:r>
          </a:p>
        </p:txBody>
      </p:sp>
      <p:sp>
        <p:nvSpPr>
          <p:cNvPr id="5018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©1992-2014 by Pearson Education, Inc. All Rights Reserved.</a:t>
            </a:r>
          </a:p>
        </p:txBody>
      </p:sp>
      <p:sp>
        <p:nvSpPr>
          <p:cNvPr id="3" name="Rectangle 2"/>
          <p:cNvSpPr/>
          <p:nvPr/>
        </p:nvSpPr>
        <p:spPr>
          <a:xfrm>
            <a:off x="457200" y="2819400"/>
            <a:ext cx="7924800" cy="1600200"/>
          </a:xfrm>
          <a:prstGeom prst="rect">
            <a:avLst/>
          </a:prstGeom>
          <a:solidFill>
            <a:schemeClr val="accent1">
              <a:alpha val="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1" descr="cpphtp9_12_Page_03"/>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1" descr="cpphtp9_12_Page_17"/>
          <p:cNvPicPr>
            <a:picLocks noGrp="1" noChangeAspect="1"/>
          </p:cNvPicPr>
          <p:nvPr isPhoto="1"/>
        </p:nvPicPr>
        <p:blipFill rotWithShape="1">
          <a:blip r:embed="rId2">
            <a:extLst>
              <a:ext uri="{28A0092B-C50C-407E-A947-70E740481C1C}">
                <a14:useLocalDpi xmlns:a14="http://schemas.microsoft.com/office/drawing/2010/main" val="0"/>
              </a:ext>
            </a:extLst>
          </a:blip>
          <a:srcRect l="13333" r="13333" b="62339"/>
          <a:stretch/>
        </p:blipFill>
        <p:spPr bwMode="auto">
          <a:xfrm>
            <a:off x="762000" y="838200"/>
            <a:ext cx="7576261"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1" descr="cpphtp9_12_Page_1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1" descr="cpphtp9_12_Page_1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sz="2400">
                <a:solidFill>
                  <a:srgbClr val="59D9B3"/>
                </a:solidFill>
                <a:latin typeface="Arial"/>
              </a:rPr>
              <a:t>12.3.4 </a:t>
            </a:r>
            <a:r>
              <a:rPr lang="en-US" sz="2400">
                <a:solidFill>
                  <a:srgbClr val="C00000"/>
                </a:solidFill>
                <a:latin typeface="Goudy Sans Medium"/>
              </a:rPr>
              <a:t>Virtual</a:t>
            </a:r>
            <a:r>
              <a:rPr lang="en-US" sz="2400">
                <a:solidFill>
                  <a:srgbClr val="33B38C"/>
                </a:solidFill>
                <a:latin typeface="Goudy Sans Medium"/>
              </a:rPr>
              <a:t> </a:t>
            </a:r>
            <a:r>
              <a:rPr lang="en-US" sz="2400">
                <a:solidFill>
                  <a:srgbClr val="0000FF"/>
                </a:solidFill>
                <a:latin typeface="Goudy Sans Medium"/>
              </a:rPr>
              <a:t>Functions</a:t>
            </a:r>
            <a:r>
              <a:rPr lang="en-US" sz="2400">
                <a:solidFill>
                  <a:srgbClr val="33B38C"/>
                </a:solidFill>
                <a:latin typeface="Goudy Sans Medium"/>
              </a:rPr>
              <a:t> and </a:t>
            </a:r>
            <a:r>
              <a:rPr lang="en-US" sz="2400">
                <a:solidFill>
                  <a:srgbClr val="C00000"/>
                </a:solidFill>
                <a:latin typeface="Goudy Sans Medium"/>
              </a:rPr>
              <a:t>Virtual</a:t>
            </a:r>
            <a:r>
              <a:rPr lang="en-US" sz="2400">
                <a:solidFill>
                  <a:srgbClr val="33B38C"/>
                </a:solidFill>
                <a:latin typeface="Goudy Sans Medium"/>
              </a:rPr>
              <a:t> </a:t>
            </a:r>
            <a:r>
              <a:rPr lang="en-US" sz="2400">
                <a:solidFill>
                  <a:srgbClr val="0000FF"/>
                </a:solidFill>
                <a:latin typeface="Goudy Sans Medium"/>
              </a:rPr>
              <a:t>Destructors</a:t>
            </a:r>
            <a:r>
              <a:rPr lang="en-US" sz="2400">
                <a:solidFill>
                  <a:srgbClr val="33B38C"/>
                </a:solidFill>
                <a:latin typeface="Goudy Sans Medium"/>
              </a:rPr>
              <a:t> (cont.)</a:t>
            </a:r>
            <a:endParaRPr lang="en-US" sz="2400" dirty="0" smtClean="0">
              <a:solidFill>
                <a:srgbClr val="33B38C"/>
              </a:solidFill>
              <a:latin typeface="Goudy Sans Medium"/>
            </a:endParaRPr>
          </a:p>
        </p:txBody>
      </p:sp>
      <p:sp>
        <p:nvSpPr>
          <p:cNvPr id="44035" name="Text Placeholder 2"/>
          <p:cNvSpPr>
            <a:spLocks noGrp="1"/>
          </p:cNvSpPr>
          <p:nvPr>
            <p:ph type="body" idx="1"/>
          </p:nvPr>
        </p:nvSpPr>
        <p:spPr/>
        <p:txBody>
          <a:bodyPr>
            <a:normAutofit fontScale="92500"/>
          </a:bodyPr>
          <a:lstStyle/>
          <a:p>
            <a:pPr marL="109537" indent="0" eaLnBrk="1" hangingPunct="1">
              <a:lnSpc>
                <a:spcPct val="110000"/>
              </a:lnSpc>
              <a:spcBef>
                <a:spcPts val="600"/>
              </a:spcBef>
              <a:buFont typeface="Wingdings 3" panose="05040102010807070707" pitchFamily="18" charset="2"/>
              <a:buNone/>
              <a:defRPr/>
            </a:pPr>
            <a:r>
              <a:rPr lang="en-US" sz="2600" b="1" dirty="0" smtClean="0">
                <a:solidFill>
                  <a:srgbClr val="000000"/>
                </a:solidFill>
                <a:latin typeface="Calibri" panose="020F0502020204030204" pitchFamily="34" charset="0"/>
              </a:rPr>
              <a:t>Invoking a virtual Function Through a </a:t>
            </a:r>
            <a:r>
              <a:rPr lang="en-US" sz="2600" b="1" dirty="0" smtClean="0">
                <a:solidFill>
                  <a:srgbClr val="C00000"/>
                </a:solidFill>
                <a:latin typeface="Calibri" panose="020F0502020204030204" pitchFamily="34" charset="0"/>
              </a:rPr>
              <a:t>Base-Class </a:t>
            </a:r>
            <a:r>
              <a:rPr lang="en-US" sz="2600" b="1" dirty="0" smtClean="0">
                <a:solidFill>
                  <a:srgbClr val="0000FF"/>
                </a:solidFill>
                <a:latin typeface="Calibri" panose="020F0502020204030204" pitchFamily="34" charset="0"/>
              </a:rPr>
              <a:t>Pointer </a:t>
            </a:r>
            <a:r>
              <a:rPr lang="en-US" sz="2600" b="1" smtClean="0">
                <a:solidFill>
                  <a:srgbClr val="000000"/>
                </a:solidFill>
                <a:latin typeface="Calibri" panose="020F0502020204030204" pitchFamily="34" charset="0"/>
              </a:rPr>
              <a:t>or </a:t>
            </a:r>
            <a:r>
              <a:rPr lang="en-US" sz="2600" b="1" smtClean="0">
                <a:solidFill>
                  <a:srgbClr val="0000FF"/>
                </a:solidFill>
                <a:latin typeface="Calibri" panose="020F0502020204030204" pitchFamily="34" charset="0"/>
              </a:rPr>
              <a:t>Reference</a:t>
            </a:r>
          </a:p>
          <a:p>
            <a:pPr marL="109537" indent="0" eaLnBrk="1" hangingPunct="1">
              <a:lnSpc>
                <a:spcPct val="110000"/>
              </a:lnSpc>
              <a:spcBef>
                <a:spcPts val="600"/>
              </a:spcBef>
              <a:buFont typeface="Wingdings 3" panose="05040102010807070707" pitchFamily="18" charset="2"/>
              <a:buNone/>
              <a:defRPr/>
            </a:pPr>
            <a:endParaRPr lang="en-US" sz="1600" b="1" dirty="0" smtClean="0">
              <a:solidFill>
                <a:srgbClr val="000000"/>
              </a:solidFill>
              <a:latin typeface="Times New Roman" pitchFamily="18" charset="0"/>
            </a:endParaRPr>
          </a:p>
          <a:p>
            <a:pPr eaLnBrk="1" hangingPunct="1">
              <a:lnSpc>
                <a:spcPct val="110000"/>
              </a:lnSpc>
              <a:spcBef>
                <a:spcPts val="600"/>
              </a:spcBef>
              <a:defRPr/>
            </a:pPr>
            <a:r>
              <a:rPr lang="en-US" sz="2600" dirty="0" smtClean="0">
                <a:solidFill>
                  <a:srgbClr val="000000"/>
                </a:solidFill>
                <a:latin typeface="Calibri" panose="020F0502020204030204" pitchFamily="34" charset="0"/>
              </a:rPr>
              <a:t>If a program invokes a virtual function through a base-class pointer to a derived-class object (e.g., shapePtr-&gt;draw()) or a base-class reference to a derived-class object (e.g., shapeRef.draw()), the program will choose the correct derived-class function dynamically (i.e., at execution time) </a:t>
            </a:r>
            <a:r>
              <a:rPr lang="en-US" sz="2600" i="1" dirty="0" smtClean="0">
                <a:solidFill>
                  <a:srgbClr val="000000"/>
                </a:solidFill>
                <a:latin typeface="Calibri" panose="020F0502020204030204" pitchFamily="34" charset="0"/>
              </a:rPr>
              <a:t>based on the </a:t>
            </a:r>
            <a:r>
              <a:rPr lang="en-US" sz="2600" i="1" dirty="0" smtClean="0">
                <a:solidFill>
                  <a:srgbClr val="C00000"/>
                </a:solidFill>
                <a:latin typeface="Calibri" panose="020F0502020204030204" pitchFamily="34" charset="0"/>
              </a:rPr>
              <a:t>object type</a:t>
            </a:r>
            <a:r>
              <a:rPr lang="en-US" sz="2600" i="1" dirty="0" smtClean="0">
                <a:solidFill>
                  <a:srgbClr val="000000"/>
                </a:solidFill>
                <a:latin typeface="Calibri" panose="020F0502020204030204" pitchFamily="34" charset="0"/>
              </a:rPr>
              <a:t>—not the </a:t>
            </a:r>
            <a:r>
              <a:rPr lang="en-US" sz="2600" i="1" dirty="0" smtClean="0">
                <a:solidFill>
                  <a:srgbClr val="C00000"/>
                </a:solidFill>
                <a:latin typeface="Calibri" panose="020F0502020204030204" pitchFamily="34" charset="0"/>
              </a:rPr>
              <a:t>pointer or reference </a:t>
            </a:r>
            <a:r>
              <a:rPr lang="en-US" sz="2600" i="1" dirty="0" smtClean="0">
                <a:solidFill>
                  <a:srgbClr val="000000"/>
                </a:solidFill>
                <a:latin typeface="Calibri" panose="020F0502020204030204" pitchFamily="34" charset="0"/>
              </a:rPr>
              <a:t>type</a:t>
            </a:r>
            <a:r>
              <a:rPr lang="en-US" sz="2600" dirty="0" smtClean="0">
                <a:solidFill>
                  <a:srgbClr val="000000"/>
                </a:solidFill>
                <a:latin typeface="Calibri" panose="020F0502020204030204" pitchFamily="34" charset="0"/>
              </a:rPr>
              <a:t>.</a:t>
            </a:r>
          </a:p>
          <a:p>
            <a:pPr lvl="1" eaLnBrk="1" hangingPunct="1">
              <a:lnSpc>
                <a:spcPct val="110000"/>
              </a:lnSpc>
              <a:spcBef>
                <a:spcPts val="600"/>
              </a:spcBef>
              <a:defRPr/>
            </a:pPr>
            <a:r>
              <a:rPr lang="en-US" sz="2600" smtClean="0">
                <a:solidFill>
                  <a:srgbClr val="000000"/>
                </a:solidFill>
                <a:latin typeface="Calibri" panose="020F0502020204030204" pitchFamily="34" charset="0"/>
              </a:rPr>
              <a:t>This is known </a:t>
            </a:r>
            <a:r>
              <a:rPr lang="en-US" sz="2600" dirty="0" smtClean="0">
                <a:solidFill>
                  <a:srgbClr val="000000"/>
                </a:solidFill>
                <a:latin typeface="Calibri" panose="020F0502020204030204" pitchFamily="34" charset="0"/>
              </a:rPr>
              <a:t>as </a:t>
            </a:r>
            <a:r>
              <a:rPr lang="en-US" sz="2600" dirty="0" smtClean="0">
                <a:solidFill>
                  <a:srgbClr val="0000FF"/>
                </a:solidFill>
                <a:latin typeface="Calibri" panose="020F0502020204030204" pitchFamily="34" charset="0"/>
              </a:rPr>
              <a:t>dynamic binding</a:t>
            </a:r>
            <a:r>
              <a:rPr lang="en-US" sz="2600" dirty="0" smtClean="0">
                <a:solidFill>
                  <a:srgbClr val="000000"/>
                </a:solidFill>
                <a:latin typeface="Calibri" panose="020F0502020204030204" pitchFamily="34" charset="0"/>
              </a:rPr>
              <a:t> or </a:t>
            </a:r>
            <a:r>
              <a:rPr lang="en-US" sz="2600" dirty="0" smtClean="0">
                <a:solidFill>
                  <a:srgbClr val="0000FF"/>
                </a:solidFill>
                <a:latin typeface="Calibri" panose="020F0502020204030204" pitchFamily="34" charset="0"/>
              </a:rPr>
              <a:t>late binding</a:t>
            </a:r>
            <a:r>
              <a:rPr lang="en-US" sz="2600" dirty="0" smtClean="0">
                <a:solidFill>
                  <a:srgbClr val="000000"/>
                </a:solidFill>
                <a:latin typeface="Calibri" panose="020F0502020204030204" pitchFamily="34" charset="0"/>
              </a:rPr>
              <a:t>.</a:t>
            </a:r>
          </a:p>
        </p:txBody>
      </p:sp>
      <p:sp>
        <p:nvSpPr>
          <p:cNvPr id="5530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©1992-2014 by Pearson Education, Inc. All Rights Reserved.</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sz="2400">
                <a:solidFill>
                  <a:srgbClr val="59D9B3"/>
                </a:solidFill>
                <a:latin typeface="Arial"/>
              </a:rPr>
              <a:t>12.3.4 </a:t>
            </a:r>
            <a:r>
              <a:rPr lang="en-US" sz="2400">
                <a:solidFill>
                  <a:srgbClr val="C00000"/>
                </a:solidFill>
                <a:latin typeface="Goudy Sans Medium"/>
              </a:rPr>
              <a:t>Virtual</a:t>
            </a:r>
            <a:r>
              <a:rPr lang="en-US" sz="2400">
                <a:solidFill>
                  <a:srgbClr val="33B38C"/>
                </a:solidFill>
                <a:latin typeface="Goudy Sans Medium"/>
              </a:rPr>
              <a:t> </a:t>
            </a:r>
            <a:r>
              <a:rPr lang="en-US" sz="2400">
                <a:solidFill>
                  <a:srgbClr val="0000FF"/>
                </a:solidFill>
                <a:latin typeface="Goudy Sans Medium"/>
              </a:rPr>
              <a:t>Functions</a:t>
            </a:r>
            <a:r>
              <a:rPr lang="en-US" sz="2400">
                <a:solidFill>
                  <a:srgbClr val="33B38C"/>
                </a:solidFill>
                <a:latin typeface="Goudy Sans Medium"/>
              </a:rPr>
              <a:t> and </a:t>
            </a:r>
            <a:r>
              <a:rPr lang="en-US" sz="2400" smtClean="0">
                <a:solidFill>
                  <a:srgbClr val="C00000"/>
                </a:solidFill>
                <a:latin typeface="Goudy Sans Medium"/>
              </a:rPr>
              <a:t>Virtual</a:t>
            </a:r>
            <a:r>
              <a:rPr lang="en-US" sz="2400" smtClean="0">
                <a:solidFill>
                  <a:srgbClr val="33B38C"/>
                </a:solidFill>
                <a:latin typeface="Goudy Sans Medium"/>
              </a:rPr>
              <a:t> </a:t>
            </a:r>
            <a:r>
              <a:rPr lang="en-US" sz="2400">
                <a:solidFill>
                  <a:srgbClr val="0000FF"/>
                </a:solidFill>
                <a:latin typeface="Goudy Sans Medium"/>
              </a:rPr>
              <a:t>Destructors</a:t>
            </a:r>
            <a:r>
              <a:rPr lang="en-US" sz="2400">
                <a:solidFill>
                  <a:srgbClr val="33B38C"/>
                </a:solidFill>
                <a:latin typeface="Goudy Sans Medium"/>
              </a:rPr>
              <a:t> (cont.)</a:t>
            </a:r>
            <a:endParaRPr lang="en-US" sz="2400" dirty="0" smtClean="0">
              <a:solidFill>
                <a:srgbClr val="33B38C"/>
              </a:solidFill>
              <a:latin typeface="Goudy Sans Medium"/>
            </a:endParaRPr>
          </a:p>
        </p:txBody>
      </p:sp>
      <p:sp>
        <p:nvSpPr>
          <p:cNvPr id="44035" name="Text Placeholder 2"/>
          <p:cNvSpPr>
            <a:spLocks noGrp="1"/>
          </p:cNvSpPr>
          <p:nvPr>
            <p:ph type="body" idx="1"/>
          </p:nvPr>
        </p:nvSpPr>
        <p:spPr>
          <a:xfrm>
            <a:off x="457200" y="1600200"/>
            <a:ext cx="8229600" cy="4406900"/>
          </a:xfrm>
        </p:spPr>
        <p:txBody>
          <a:bodyPr>
            <a:normAutofit fontScale="85000" lnSpcReduction="10000"/>
          </a:bodyPr>
          <a:lstStyle/>
          <a:p>
            <a:pPr marL="109537" indent="0" eaLnBrk="1" hangingPunct="1">
              <a:lnSpc>
                <a:spcPct val="120000"/>
              </a:lnSpc>
              <a:spcBef>
                <a:spcPts val="600"/>
              </a:spcBef>
              <a:buFont typeface="Wingdings 3" panose="05040102010807070707" pitchFamily="18" charset="2"/>
              <a:buNone/>
              <a:defRPr/>
            </a:pPr>
            <a:r>
              <a:rPr lang="en-US" b="1" dirty="0" smtClean="0">
                <a:solidFill>
                  <a:srgbClr val="000000"/>
                </a:solidFill>
                <a:latin typeface="Calibri" panose="020F0502020204030204" pitchFamily="34" charset="0"/>
              </a:rPr>
              <a:t>Invoking a virtual Function Through an </a:t>
            </a:r>
            <a:r>
              <a:rPr lang="en-US" b="1" smtClean="0">
                <a:solidFill>
                  <a:srgbClr val="000000"/>
                </a:solidFill>
                <a:latin typeface="Calibri" panose="020F0502020204030204" pitchFamily="34" charset="0"/>
              </a:rPr>
              <a:t>Object’s Name</a:t>
            </a:r>
          </a:p>
          <a:p>
            <a:pPr marL="109537" indent="0" eaLnBrk="1" hangingPunct="1">
              <a:lnSpc>
                <a:spcPct val="120000"/>
              </a:lnSpc>
              <a:spcBef>
                <a:spcPts val="600"/>
              </a:spcBef>
              <a:buFont typeface="Wingdings 3" panose="05040102010807070707" pitchFamily="18" charset="2"/>
              <a:buNone/>
              <a:defRPr/>
            </a:pPr>
            <a:endParaRPr lang="en-US" sz="1100" b="1" dirty="0" smtClean="0">
              <a:solidFill>
                <a:srgbClr val="000000"/>
              </a:solidFill>
              <a:latin typeface="Calibri" panose="020F0502020204030204" pitchFamily="34" charset="0"/>
            </a:endParaRPr>
          </a:p>
          <a:p>
            <a:pPr eaLnBrk="1" hangingPunct="1">
              <a:lnSpc>
                <a:spcPct val="120000"/>
              </a:lnSpc>
              <a:spcBef>
                <a:spcPts val="600"/>
              </a:spcBef>
              <a:defRPr/>
            </a:pPr>
            <a:r>
              <a:rPr lang="en-US" dirty="0" smtClean="0">
                <a:solidFill>
                  <a:srgbClr val="000000"/>
                </a:solidFill>
                <a:latin typeface="Calibri" panose="020F0502020204030204" pitchFamily="34" charset="0"/>
              </a:rPr>
              <a:t>When a virtual function is called by referencing a specific object </a:t>
            </a:r>
            <a:r>
              <a:rPr lang="en-US" smtClean="0">
                <a:solidFill>
                  <a:srgbClr val="000000"/>
                </a:solidFill>
                <a:latin typeface="Calibri" panose="020F0502020204030204" pitchFamily="34" charset="0"/>
              </a:rPr>
              <a:t>by </a:t>
            </a:r>
            <a:r>
              <a:rPr lang="en-US" smtClean="0">
                <a:solidFill>
                  <a:srgbClr val="C00000"/>
                </a:solidFill>
                <a:latin typeface="Calibri" panose="020F0502020204030204" pitchFamily="34" charset="0"/>
              </a:rPr>
              <a:t>name (not using a reference or a pointer)</a:t>
            </a:r>
            <a:r>
              <a:rPr lang="en-US" smtClean="0">
                <a:solidFill>
                  <a:srgbClr val="000000"/>
                </a:solidFill>
                <a:latin typeface="Calibri" panose="020F0502020204030204" pitchFamily="34" charset="0"/>
              </a:rPr>
              <a:t> </a:t>
            </a:r>
            <a:r>
              <a:rPr lang="en-US" dirty="0" smtClean="0">
                <a:solidFill>
                  <a:srgbClr val="000000"/>
                </a:solidFill>
                <a:latin typeface="Calibri" panose="020F0502020204030204" pitchFamily="34" charset="0"/>
              </a:rPr>
              <a:t>and using the dot member-selection operator (e.g., squareObject.draw()), the function invocation is re-solved at </a:t>
            </a:r>
            <a:r>
              <a:rPr lang="en-US" dirty="0" smtClean="0">
                <a:solidFill>
                  <a:srgbClr val="C00000"/>
                </a:solidFill>
                <a:latin typeface="Calibri" panose="020F0502020204030204" pitchFamily="34" charset="0"/>
              </a:rPr>
              <a:t>compile time </a:t>
            </a:r>
            <a:r>
              <a:rPr lang="en-US" dirty="0" smtClean="0">
                <a:solidFill>
                  <a:srgbClr val="000000"/>
                </a:solidFill>
                <a:latin typeface="Calibri" panose="020F0502020204030204" pitchFamily="34" charset="0"/>
              </a:rPr>
              <a:t>(this is called </a:t>
            </a:r>
            <a:r>
              <a:rPr lang="en-US" dirty="0" smtClean="0">
                <a:solidFill>
                  <a:srgbClr val="0000FF"/>
                </a:solidFill>
                <a:latin typeface="Calibri" panose="020F0502020204030204" pitchFamily="34" charset="0"/>
              </a:rPr>
              <a:t>static binding</a:t>
            </a:r>
            <a:r>
              <a:rPr lang="en-US" dirty="0" smtClean="0">
                <a:solidFill>
                  <a:srgbClr val="000000"/>
                </a:solidFill>
                <a:latin typeface="Calibri" panose="020F0502020204030204" pitchFamily="34" charset="0"/>
              </a:rPr>
              <a:t>) and the virtual function that is called is the one defined for (or inherited by) the class of that particular object—</a:t>
            </a:r>
            <a:r>
              <a:rPr lang="en-US" dirty="0" smtClean="0">
                <a:solidFill>
                  <a:srgbClr val="0000FF"/>
                </a:solidFill>
                <a:latin typeface="Calibri" panose="020F0502020204030204" pitchFamily="34" charset="0"/>
              </a:rPr>
              <a:t>this is </a:t>
            </a:r>
            <a:r>
              <a:rPr lang="en-US" u="sng" dirty="0" smtClean="0">
                <a:solidFill>
                  <a:srgbClr val="0000FF"/>
                </a:solidFill>
                <a:latin typeface="Calibri" panose="020F0502020204030204" pitchFamily="34" charset="0"/>
              </a:rPr>
              <a:t>not</a:t>
            </a:r>
            <a:r>
              <a:rPr lang="en-US" dirty="0" smtClean="0">
                <a:solidFill>
                  <a:srgbClr val="0000FF"/>
                </a:solidFill>
                <a:latin typeface="Calibri" panose="020F0502020204030204" pitchFamily="34" charset="0"/>
              </a:rPr>
              <a:t> polymorphic behavior.</a:t>
            </a:r>
          </a:p>
          <a:p>
            <a:pPr eaLnBrk="1" hangingPunct="1">
              <a:lnSpc>
                <a:spcPct val="120000"/>
              </a:lnSpc>
              <a:spcBef>
                <a:spcPts val="600"/>
              </a:spcBef>
              <a:defRPr/>
            </a:pPr>
            <a:r>
              <a:rPr lang="en-US" dirty="0" smtClean="0">
                <a:solidFill>
                  <a:srgbClr val="0000FF"/>
                </a:solidFill>
                <a:latin typeface="Calibri" panose="020F0502020204030204" pitchFamily="34" charset="0"/>
              </a:rPr>
              <a:t>Dynamic binding </a:t>
            </a:r>
            <a:r>
              <a:rPr lang="en-US" dirty="0" smtClean="0">
                <a:solidFill>
                  <a:srgbClr val="C00000"/>
                </a:solidFill>
                <a:latin typeface="Calibri" panose="020F0502020204030204" pitchFamily="34" charset="0"/>
              </a:rPr>
              <a:t>with virtual functions occurs only off pointers (and, as we’ll soon see, references).</a:t>
            </a:r>
          </a:p>
        </p:txBody>
      </p:sp>
      <p:sp>
        <p:nvSpPr>
          <p:cNvPr id="5530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©1992-2014 by Pearson Education, Inc. All Rights Reserved.</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sz="2400">
                <a:solidFill>
                  <a:srgbClr val="59D9B3"/>
                </a:solidFill>
                <a:latin typeface="Arial"/>
              </a:rPr>
              <a:t>12.3.4 </a:t>
            </a:r>
            <a:r>
              <a:rPr lang="en-US" sz="2400">
                <a:solidFill>
                  <a:srgbClr val="C00000"/>
                </a:solidFill>
                <a:latin typeface="Goudy Sans Medium"/>
              </a:rPr>
              <a:t>Virtual</a:t>
            </a:r>
            <a:r>
              <a:rPr lang="en-US" sz="2400">
                <a:solidFill>
                  <a:srgbClr val="33B38C"/>
                </a:solidFill>
                <a:latin typeface="Goudy Sans Medium"/>
              </a:rPr>
              <a:t> </a:t>
            </a:r>
            <a:r>
              <a:rPr lang="en-US" sz="2400">
                <a:solidFill>
                  <a:srgbClr val="0000FF"/>
                </a:solidFill>
                <a:latin typeface="Goudy Sans Medium"/>
              </a:rPr>
              <a:t>Functions</a:t>
            </a:r>
            <a:r>
              <a:rPr lang="en-US" sz="2400">
                <a:solidFill>
                  <a:srgbClr val="33B38C"/>
                </a:solidFill>
                <a:latin typeface="Goudy Sans Medium"/>
              </a:rPr>
              <a:t> and </a:t>
            </a:r>
            <a:r>
              <a:rPr lang="en-US" sz="2400">
                <a:solidFill>
                  <a:srgbClr val="C00000"/>
                </a:solidFill>
                <a:latin typeface="Goudy Sans Medium"/>
              </a:rPr>
              <a:t>Virtual</a:t>
            </a:r>
            <a:r>
              <a:rPr lang="en-US" sz="2400">
                <a:solidFill>
                  <a:srgbClr val="33B38C"/>
                </a:solidFill>
                <a:latin typeface="Goudy Sans Medium"/>
              </a:rPr>
              <a:t> </a:t>
            </a:r>
            <a:r>
              <a:rPr lang="en-US" sz="2400">
                <a:solidFill>
                  <a:srgbClr val="0000FF"/>
                </a:solidFill>
                <a:latin typeface="Goudy Sans Medium"/>
              </a:rPr>
              <a:t>Destructors</a:t>
            </a:r>
            <a:r>
              <a:rPr lang="en-US" sz="2400">
                <a:solidFill>
                  <a:srgbClr val="33B38C"/>
                </a:solidFill>
                <a:latin typeface="Goudy Sans Medium"/>
              </a:rPr>
              <a:t> (cont.)</a:t>
            </a:r>
            <a:endParaRPr lang="en-US" sz="2400" dirty="0" smtClean="0">
              <a:solidFill>
                <a:srgbClr val="33B38C"/>
              </a:solidFill>
              <a:latin typeface="Goudy Sans Medium"/>
            </a:endParaRPr>
          </a:p>
        </p:txBody>
      </p:sp>
      <p:sp>
        <p:nvSpPr>
          <p:cNvPr id="45059" name="Text Placeholder 2"/>
          <p:cNvSpPr>
            <a:spLocks noGrp="1"/>
          </p:cNvSpPr>
          <p:nvPr>
            <p:ph type="body" idx="1"/>
          </p:nvPr>
        </p:nvSpPr>
        <p:spPr/>
        <p:txBody>
          <a:bodyPr>
            <a:normAutofit lnSpcReduction="10000"/>
          </a:bodyPr>
          <a:lstStyle/>
          <a:p>
            <a:pPr marL="109537" indent="0" eaLnBrk="1" hangingPunct="1">
              <a:spcBef>
                <a:spcPts val="0"/>
              </a:spcBef>
              <a:buFont typeface="Wingdings 3" panose="05040102010807070707" pitchFamily="18" charset="2"/>
              <a:buNone/>
              <a:defRPr/>
            </a:pPr>
            <a:r>
              <a:rPr lang="en-US" sz="2100" b="1" dirty="0" smtClean="0">
                <a:solidFill>
                  <a:srgbClr val="000000"/>
                </a:solidFill>
                <a:latin typeface="Calibri" panose="020F0502020204030204" pitchFamily="34" charset="0"/>
              </a:rPr>
              <a:t>virtual Functions in the </a:t>
            </a:r>
            <a:r>
              <a:rPr lang="en-US" sz="2100" b="1" smtClean="0">
                <a:solidFill>
                  <a:srgbClr val="000000"/>
                </a:solidFill>
                <a:latin typeface="Calibri" panose="020F0502020204030204" pitchFamily="34" charset="0"/>
              </a:rPr>
              <a:t>CommissionEmployee Hierarchy</a:t>
            </a:r>
          </a:p>
          <a:p>
            <a:pPr marL="109537" indent="0" eaLnBrk="1" hangingPunct="1">
              <a:spcBef>
                <a:spcPts val="0"/>
              </a:spcBef>
              <a:buFont typeface="Wingdings 3" panose="05040102010807070707" pitchFamily="18" charset="2"/>
              <a:buNone/>
              <a:defRPr/>
            </a:pPr>
            <a:endParaRPr lang="en-US" sz="2100" b="1" dirty="0" smtClean="0">
              <a:solidFill>
                <a:srgbClr val="000000"/>
              </a:solidFill>
              <a:latin typeface="Calibri" panose="020F0502020204030204" pitchFamily="34" charset="0"/>
            </a:endParaRPr>
          </a:p>
          <a:p>
            <a:pPr eaLnBrk="1" hangingPunct="1">
              <a:spcBef>
                <a:spcPts val="0"/>
              </a:spcBef>
              <a:defRPr/>
            </a:pPr>
            <a:r>
              <a:rPr lang="en-US" sz="2100" dirty="0" smtClean="0">
                <a:solidFill>
                  <a:srgbClr val="C00000"/>
                </a:solidFill>
                <a:latin typeface="Calibri" panose="020F0502020204030204" pitchFamily="34" charset="0"/>
              </a:rPr>
              <a:t>Figures 12.4–12.5 </a:t>
            </a:r>
            <a:r>
              <a:rPr lang="en-US" sz="2100" dirty="0" smtClean="0">
                <a:solidFill>
                  <a:srgbClr val="000000"/>
                </a:solidFill>
                <a:latin typeface="Calibri" panose="020F0502020204030204" pitchFamily="34" charset="0"/>
              </a:rPr>
              <a:t>are the headers for classes CommissionEmployee and BasePlusCommissionEmployee, </a:t>
            </a:r>
            <a:r>
              <a:rPr lang="en-US" sz="2100" smtClean="0">
                <a:solidFill>
                  <a:srgbClr val="000000"/>
                </a:solidFill>
                <a:latin typeface="Calibri" panose="020F0502020204030204" pitchFamily="34" charset="0"/>
              </a:rPr>
              <a:t>respectively.</a:t>
            </a:r>
            <a:br>
              <a:rPr lang="en-US" sz="2100" smtClean="0">
                <a:solidFill>
                  <a:srgbClr val="000000"/>
                </a:solidFill>
                <a:latin typeface="Calibri" panose="020F0502020204030204" pitchFamily="34" charset="0"/>
              </a:rPr>
            </a:br>
            <a:endParaRPr lang="en-US" sz="2100" dirty="0" smtClean="0">
              <a:solidFill>
                <a:srgbClr val="000000"/>
              </a:solidFill>
              <a:latin typeface="Calibri" panose="020F0502020204030204" pitchFamily="34" charset="0"/>
            </a:endParaRPr>
          </a:p>
          <a:p>
            <a:pPr eaLnBrk="1" hangingPunct="1">
              <a:spcBef>
                <a:spcPts val="0"/>
              </a:spcBef>
              <a:defRPr/>
            </a:pPr>
            <a:r>
              <a:rPr lang="en-US" sz="2100" dirty="0" smtClean="0">
                <a:solidFill>
                  <a:srgbClr val="000000"/>
                </a:solidFill>
                <a:latin typeface="Calibri" panose="020F0502020204030204" pitchFamily="34" charset="0"/>
              </a:rPr>
              <a:t>We modified these to declare each class’s earnings and print member functions as virtual (lines 29–30 of Fig. 12.4 and lines 19–20 of Fig. </a:t>
            </a:r>
            <a:r>
              <a:rPr lang="en-US" sz="2100" smtClean="0">
                <a:solidFill>
                  <a:srgbClr val="000000"/>
                </a:solidFill>
                <a:latin typeface="Calibri" panose="020F0502020204030204" pitchFamily="34" charset="0"/>
              </a:rPr>
              <a:t>12.5).</a:t>
            </a:r>
            <a:br>
              <a:rPr lang="en-US" sz="2100" smtClean="0">
                <a:solidFill>
                  <a:srgbClr val="000000"/>
                </a:solidFill>
                <a:latin typeface="Calibri" panose="020F0502020204030204" pitchFamily="34" charset="0"/>
              </a:rPr>
            </a:br>
            <a:endParaRPr lang="en-US" sz="2100" dirty="0" smtClean="0">
              <a:solidFill>
                <a:srgbClr val="000000"/>
              </a:solidFill>
              <a:latin typeface="Calibri" panose="020F0502020204030204" pitchFamily="34" charset="0"/>
            </a:endParaRPr>
          </a:p>
          <a:p>
            <a:pPr eaLnBrk="1" hangingPunct="1">
              <a:spcBef>
                <a:spcPts val="0"/>
              </a:spcBef>
              <a:defRPr/>
            </a:pPr>
            <a:r>
              <a:rPr lang="en-US" sz="2100" dirty="0" smtClean="0">
                <a:solidFill>
                  <a:srgbClr val="000000"/>
                </a:solidFill>
                <a:latin typeface="Calibri" panose="020F0502020204030204" pitchFamily="34" charset="0"/>
              </a:rPr>
              <a:t>Because functions </a:t>
            </a:r>
            <a:r>
              <a:rPr lang="en-US" sz="2100" dirty="0" smtClean="0">
                <a:solidFill>
                  <a:srgbClr val="0000FF"/>
                </a:solidFill>
                <a:latin typeface="Calibri" panose="020F0502020204030204" pitchFamily="34" charset="0"/>
              </a:rPr>
              <a:t>earnings </a:t>
            </a:r>
            <a:r>
              <a:rPr lang="en-US" sz="2100" dirty="0" smtClean="0">
                <a:solidFill>
                  <a:srgbClr val="000000"/>
                </a:solidFill>
                <a:latin typeface="Calibri" panose="020F0502020204030204" pitchFamily="34" charset="0"/>
              </a:rPr>
              <a:t>and </a:t>
            </a:r>
            <a:r>
              <a:rPr lang="en-US" sz="2100" dirty="0" smtClean="0">
                <a:solidFill>
                  <a:srgbClr val="0000FF"/>
                </a:solidFill>
                <a:latin typeface="Calibri" panose="020F0502020204030204" pitchFamily="34" charset="0"/>
              </a:rPr>
              <a:t>print </a:t>
            </a:r>
            <a:r>
              <a:rPr lang="en-US" sz="2100" dirty="0" smtClean="0">
                <a:solidFill>
                  <a:srgbClr val="000000"/>
                </a:solidFill>
                <a:latin typeface="Calibri" panose="020F0502020204030204" pitchFamily="34" charset="0"/>
              </a:rPr>
              <a:t>are </a:t>
            </a:r>
            <a:r>
              <a:rPr lang="en-US" sz="2100" dirty="0" smtClean="0">
                <a:solidFill>
                  <a:srgbClr val="C00000"/>
                </a:solidFill>
                <a:latin typeface="Calibri" panose="020F0502020204030204" pitchFamily="34" charset="0"/>
              </a:rPr>
              <a:t>virtual</a:t>
            </a:r>
            <a:r>
              <a:rPr lang="en-US" sz="2100" dirty="0" smtClean="0">
                <a:solidFill>
                  <a:srgbClr val="000000"/>
                </a:solidFill>
                <a:latin typeface="Calibri" panose="020F0502020204030204" pitchFamily="34" charset="0"/>
              </a:rPr>
              <a:t> in class CommissionEmployee, class BasePlusCommissionEmployee’s earnings and print functions </a:t>
            </a:r>
            <a:r>
              <a:rPr lang="en-US" sz="2100" i="1" dirty="0" smtClean="0">
                <a:solidFill>
                  <a:srgbClr val="C00000"/>
                </a:solidFill>
                <a:latin typeface="Calibri" panose="020F0502020204030204" pitchFamily="34" charset="0"/>
              </a:rPr>
              <a:t>override</a:t>
            </a:r>
            <a:r>
              <a:rPr lang="en-US" sz="2100" dirty="0" smtClean="0">
                <a:solidFill>
                  <a:srgbClr val="C00000"/>
                </a:solidFill>
                <a:latin typeface="Calibri" panose="020F0502020204030204" pitchFamily="34" charset="0"/>
              </a:rPr>
              <a:t> </a:t>
            </a:r>
            <a:r>
              <a:rPr lang="en-US" sz="2100" dirty="0" smtClean="0">
                <a:solidFill>
                  <a:srgbClr val="000000"/>
                </a:solidFill>
                <a:latin typeface="Calibri" panose="020F0502020204030204" pitchFamily="34" charset="0"/>
              </a:rPr>
              <a:t>class </a:t>
            </a:r>
            <a:r>
              <a:rPr lang="en-US" sz="2100" smtClean="0">
                <a:solidFill>
                  <a:srgbClr val="000000"/>
                </a:solidFill>
                <a:latin typeface="Calibri" panose="020F0502020204030204" pitchFamily="34" charset="0"/>
              </a:rPr>
              <a:t>CommissionEmployee’s.</a:t>
            </a:r>
            <a:br>
              <a:rPr lang="en-US" sz="2100" smtClean="0">
                <a:solidFill>
                  <a:srgbClr val="000000"/>
                </a:solidFill>
                <a:latin typeface="Calibri" panose="020F0502020204030204" pitchFamily="34" charset="0"/>
              </a:rPr>
            </a:br>
            <a:endParaRPr lang="en-US" sz="2100" dirty="0" smtClean="0">
              <a:solidFill>
                <a:srgbClr val="000000"/>
              </a:solidFill>
              <a:latin typeface="Calibri" panose="020F0502020204030204" pitchFamily="34" charset="0"/>
            </a:endParaRPr>
          </a:p>
          <a:p>
            <a:pPr eaLnBrk="1" hangingPunct="1">
              <a:spcBef>
                <a:spcPts val="0"/>
              </a:spcBef>
              <a:defRPr/>
            </a:pPr>
            <a:r>
              <a:rPr lang="en-US" sz="2100" dirty="0" smtClean="0">
                <a:solidFill>
                  <a:srgbClr val="000000"/>
                </a:solidFill>
                <a:latin typeface="Calibri" panose="020F0502020204030204" pitchFamily="34" charset="0"/>
              </a:rPr>
              <a:t>In addition, class BasePlusCommissionEmployee’s earnings and print functions </a:t>
            </a:r>
            <a:r>
              <a:rPr lang="en-US" sz="2100" smtClean="0">
                <a:solidFill>
                  <a:srgbClr val="000000"/>
                </a:solidFill>
                <a:latin typeface="Calibri" panose="020F0502020204030204" pitchFamily="34" charset="0"/>
              </a:rPr>
              <a:t>are declared </a:t>
            </a:r>
            <a:r>
              <a:rPr lang="en-US" sz="2100" dirty="0" smtClean="0">
                <a:solidFill>
                  <a:srgbClr val="0000FF"/>
                </a:solidFill>
                <a:latin typeface="Calibri" panose="020F0502020204030204" pitchFamily="34" charset="0"/>
              </a:rPr>
              <a:t>override</a:t>
            </a:r>
            <a:r>
              <a:rPr lang="en-US" sz="2100" dirty="0" smtClean="0">
                <a:solidFill>
                  <a:srgbClr val="000000"/>
                </a:solidFill>
                <a:latin typeface="Calibri" panose="020F0502020204030204" pitchFamily="34" charset="0"/>
              </a:rPr>
              <a:t>.</a:t>
            </a:r>
          </a:p>
        </p:txBody>
      </p:sp>
      <p:sp>
        <p:nvSpPr>
          <p:cNvPr id="5632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©1992-2014 by Pearson Education, Inc. All Rights Reserved.</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1" descr="cpphtp9_12_Page_2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1" descr="cpphtp9_12_Page_21"/>
          <p:cNvPicPr>
            <a:picLocks noGrp="1" noChangeAspect="1"/>
          </p:cNvPicPr>
          <p:nvPr isPhoto="1"/>
        </p:nvPicPr>
        <p:blipFill rotWithShape="1">
          <a:blip r:embed="rId2" cstate="print">
            <a:extLst>
              <a:ext uri="{28A0092B-C50C-407E-A947-70E740481C1C}">
                <a14:useLocalDpi xmlns:a14="http://schemas.microsoft.com/office/drawing/2010/main" val="0"/>
              </a:ext>
            </a:extLst>
          </a:blip>
          <a:srcRect l="10833" r="10833" b="6063"/>
          <a:stretch/>
        </p:blipFill>
        <p:spPr bwMode="auto">
          <a:xfrm>
            <a:off x="609600" y="194604"/>
            <a:ext cx="8001000" cy="582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1" descr="cpphtp9_12_Page_22"/>
          <p:cNvPicPr>
            <a:picLocks noGrp="1" noChangeAspect="1"/>
          </p:cNvPicPr>
          <p:nvPr isPhoto="1"/>
        </p:nvPicPr>
        <p:blipFill rotWithShape="1">
          <a:blip r:embed="rId2" cstate="print">
            <a:extLst>
              <a:ext uri="{28A0092B-C50C-407E-A947-70E740481C1C}">
                <a14:useLocalDpi xmlns:a14="http://schemas.microsoft.com/office/drawing/2010/main" val="0"/>
              </a:ext>
            </a:extLst>
          </a:blip>
          <a:srcRect l="10833" r="10833" b="22533"/>
          <a:stretch/>
        </p:blipFill>
        <p:spPr bwMode="auto">
          <a:xfrm>
            <a:off x="533400" y="533400"/>
            <a:ext cx="8122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cxnSp>
        <p:nvCxnSpPr>
          <p:cNvPr id="4" name="Straight Arrow Connector 3"/>
          <p:cNvCxnSpPr/>
          <p:nvPr/>
        </p:nvCxnSpPr>
        <p:spPr>
          <a:xfrm>
            <a:off x="304800" y="2349674"/>
            <a:ext cx="114300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132000" y="2133600"/>
            <a:ext cx="1752600" cy="1569660"/>
          </a:xfrm>
          <a:prstGeom prst="rect">
            <a:avLst/>
          </a:prstGeom>
          <a:noFill/>
          <a:ln>
            <a:solidFill>
              <a:srgbClr val="C00000"/>
            </a:solidFill>
          </a:ln>
        </p:spPr>
        <p:txBody>
          <a:bodyPr wrap="square" rtlCol="0">
            <a:spAutoFit/>
          </a:bodyPr>
          <a:lstStyle/>
          <a:p>
            <a:r>
              <a:rPr lang="en-US" sz="1600" smtClean="0">
                <a:latin typeface="Calibri" panose="020F0502020204030204" pitchFamily="34" charset="0"/>
                <a:ea typeface="Tahoma" panose="020B0604030504040204" pitchFamily="34" charset="0"/>
                <a:cs typeface="Tahoma" panose="020B0604030504040204" pitchFamily="34" charset="0"/>
              </a:rPr>
              <a:t>no </a:t>
            </a:r>
            <a:r>
              <a:rPr lang="en-US" sz="1600" smtClean="0">
                <a:solidFill>
                  <a:srgbClr val="0000FF"/>
                </a:solidFill>
                <a:latin typeface="Calibri" panose="020F0502020204030204" pitchFamily="34" charset="0"/>
                <a:ea typeface="Tahoma" panose="020B0604030504040204" pitchFamily="34" charset="0"/>
                <a:cs typeface="Tahoma" panose="020B0604030504040204" pitchFamily="34" charset="0"/>
              </a:rPr>
              <a:t>override</a:t>
            </a:r>
            <a:r>
              <a:rPr lang="en-US" sz="1600" smtClean="0">
                <a:latin typeface="Calibri" panose="020F0502020204030204" pitchFamily="34" charset="0"/>
                <a:ea typeface="Tahoma" panose="020B0604030504040204" pitchFamily="34" charset="0"/>
                <a:cs typeface="Tahoma" panose="020B0604030504040204" pitchFamily="34" charset="0"/>
              </a:rPr>
              <a:t> keyword because this is a </a:t>
            </a:r>
            <a:r>
              <a:rPr lang="en-US" sz="1600" smtClean="0">
                <a:solidFill>
                  <a:srgbClr val="C00000"/>
                </a:solidFill>
                <a:latin typeface="Calibri" panose="020F0502020204030204" pitchFamily="34" charset="0"/>
                <a:ea typeface="Tahoma" panose="020B0604030504040204" pitchFamily="34" charset="0"/>
                <a:cs typeface="Tahoma" panose="020B0604030504040204" pitchFamily="34" charset="0"/>
              </a:rPr>
              <a:t>base</a:t>
            </a:r>
            <a:r>
              <a:rPr lang="en-US" sz="1600" smtClean="0">
                <a:latin typeface="Calibri" panose="020F0502020204030204" pitchFamily="34" charset="0"/>
                <a:ea typeface="Tahoma" panose="020B0604030504040204" pitchFamily="34" charset="0"/>
                <a:cs typeface="Tahoma" panose="020B0604030504040204" pitchFamily="34" charset="0"/>
              </a:rPr>
              <a:t> class. </a:t>
            </a:r>
            <a:r>
              <a:rPr lang="en-US" sz="1600" smtClean="0">
                <a:solidFill>
                  <a:srgbClr val="0000FF"/>
                </a:solidFill>
                <a:latin typeface="Calibri" panose="020F0502020204030204" pitchFamily="34" charset="0"/>
                <a:ea typeface="Tahoma" panose="020B0604030504040204" pitchFamily="34" charset="0"/>
                <a:cs typeface="Tahoma" panose="020B0604030504040204" pitchFamily="34" charset="0"/>
              </a:rPr>
              <a:t>Override</a:t>
            </a:r>
            <a:r>
              <a:rPr lang="en-US" sz="1600" smtClean="0">
                <a:latin typeface="Calibri" panose="020F0502020204030204" pitchFamily="34" charset="0"/>
                <a:ea typeface="Tahoma" panose="020B0604030504040204" pitchFamily="34" charset="0"/>
                <a:cs typeface="Tahoma" panose="020B0604030504040204" pitchFamily="34" charset="0"/>
              </a:rPr>
              <a:t> keyword is used in </a:t>
            </a:r>
            <a:r>
              <a:rPr lang="en-US" sz="1600" smtClean="0">
                <a:solidFill>
                  <a:srgbClr val="C00000"/>
                </a:solidFill>
                <a:latin typeface="Calibri" panose="020F0502020204030204" pitchFamily="34" charset="0"/>
                <a:ea typeface="Tahoma" panose="020B0604030504040204" pitchFamily="34" charset="0"/>
                <a:cs typeface="Tahoma" panose="020B0604030504040204" pitchFamily="34" charset="0"/>
              </a:rPr>
              <a:t>derived</a:t>
            </a:r>
            <a:r>
              <a:rPr lang="en-US" sz="1600" smtClean="0">
                <a:latin typeface="Calibri" panose="020F0502020204030204" pitchFamily="34" charset="0"/>
                <a:ea typeface="Tahoma" panose="020B0604030504040204" pitchFamily="34" charset="0"/>
                <a:cs typeface="Tahoma" panose="020B0604030504040204" pitchFamily="34" charset="0"/>
              </a:rPr>
              <a:t> classes.</a:t>
            </a:r>
            <a:endParaRPr lang="en-US" sz="1600">
              <a:latin typeface="Calibri" panose="020F050202020403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1" descr="cpphtp9_12_Page_23"/>
          <p:cNvPicPr>
            <a:picLocks noGrp="1" noChangeAspect="1"/>
          </p:cNvPicPr>
          <p:nvPr isPhoto="1"/>
        </p:nvPicPr>
        <p:blipFill rotWithShape="1">
          <a:blip r:embed="rId2" cstate="print">
            <a:extLst>
              <a:ext uri="{28A0092B-C50C-407E-A947-70E740481C1C}">
                <a14:useLocalDpi xmlns:a14="http://schemas.microsoft.com/office/drawing/2010/main" val="0"/>
              </a:ext>
            </a:extLst>
          </a:blip>
          <a:srcRect l="10834" r="10000" b="19788"/>
          <a:stretch/>
        </p:blipFill>
        <p:spPr bwMode="auto">
          <a:xfrm>
            <a:off x="609600" y="533400"/>
            <a:ext cx="8051937"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1" descr="cpphtp9_12_Page_0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1" descr="cpphtp9_12_Page_24"/>
          <p:cNvPicPr>
            <a:picLocks noGrp="1" noChangeAspect="1"/>
          </p:cNvPicPr>
          <p:nvPr isPhoto="1"/>
        </p:nvPicPr>
        <p:blipFill rotWithShape="1">
          <a:blip r:embed="rId2">
            <a:extLst>
              <a:ext uri="{28A0092B-C50C-407E-A947-70E740481C1C}">
                <a14:useLocalDpi xmlns:a14="http://schemas.microsoft.com/office/drawing/2010/main" val="0"/>
              </a:ext>
            </a:extLst>
          </a:blip>
          <a:srcRect l="10833" r="10833" b="55476"/>
          <a:stretch/>
        </p:blipFill>
        <p:spPr bwMode="auto">
          <a:xfrm>
            <a:off x="381000" y="1295400"/>
            <a:ext cx="8391105"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sp>
        <p:nvSpPr>
          <p:cNvPr id="2" name="TextBox 1"/>
          <p:cNvSpPr txBox="1"/>
          <p:nvPr/>
        </p:nvSpPr>
        <p:spPr>
          <a:xfrm>
            <a:off x="1414252" y="381000"/>
            <a:ext cx="6324600" cy="1200329"/>
          </a:xfrm>
          <a:prstGeom prst="rect">
            <a:avLst/>
          </a:prstGeom>
          <a:noFill/>
        </p:spPr>
        <p:txBody>
          <a:bodyPr wrap="square" rtlCol="0">
            <a:spAutoFit/>
          </a:bodyPr>
          <a:lstStyle/>
          <a:p>
            <a:r>
              <a:rPr lang="en-US" smtClean="0"/>
              <a:t>keyword virtual is not </a:t>
            </a:r>
            <a:r>
              <a:rPr lang="en-US" u="sng" smtClean="0"/>
              <a:t>required</a:t>
            </a:r>
            <a:r>
              <a:rPr lang="en-US" smtClean="0"/>
              <a:t> in the prototypes of lines 19 and 20. These are </a:t>
            </a:r>
            <a:r>
              <a:rPr lang="en-US" smtClean="0">
                <a:solidFill>
                  <a:srgbClr val="FF0000"/>
                </a:solidFill>
              </a:rPr>
              <a:t>implicitly virtual </a:t>
            </a:r>
            <a:r>
              <a:rPr lang="en-US" smtClean="0"/>
              <a:t>functions.</a:t>
            </a:r>
          </a:p>
          <a:p>
            <a:endParaRPr lang="en-US"/>
          </a:p>
          <a:p>
            <a:r>
              <a:rPr lang="en-US" smtClean="0"/>
              <a:t>Notice </a:t>
            </a:r>
            <a:r>
              <a:rPr lang="en-US" smtClean="0">
                <a:solidFill>
                  <a:srgbClr val="C00000"/>
                </a:solidFill>
              </a:rPr>
              <a:t>override </a:t>
            </a:r>
            <a:r>
              <a:rPr lang="en-US" smtClean="0"/>
              <a:t>keyword!</a:t>
            </a:r>
            <a:endParaRPr lang="en-US"/>
          </a:p>
        </p:txBody>
      </p:sp>
      <p:cxnSp>
        <p:nvCxnSpPr>
          <p:cNvPr id="5" name="Straight Arrow Connector 4"/>
          <p:cNvCxnSpPr/>
          <p:nvPr/>
        </p:nvCxnSpPr>
        <p:spPr>
          <a:xfrm>
            <a:off x="4114800" y="1371600"/>
            <a:ext cx="914400" cy="38100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sz="2400">
                <a:solidFill>
                  <a:srgbClr val="59D9B3"/>
                </a:solidFill>
                <a:latin typeface="Arial"/>
              </a:rPr>
              <a:t>12.3.4 </a:t>
            </a:r>
            <a:r>
              <a:rPr lang="en-US" sz="2400">
                <a:solidFill>
                  <a:srgbClr val="C00000"/>
                </a:solidFill>
                <a:latin typeface="Goudy Sans Medium"/>
              </a:rPr>
              <a:t>Virtual</a:t>
            </a:r>
            <a:r>
              <a:rPr lang="en-US" sz="2400">
                <a:solidFill>
                  <a:srgbClr val="33B38C"/>
                </a:solidFill>
                <a:latin typeface="Goudy Sans Medium"/>
              </a:rPr>
              <a:t> </a:t>
            </a:r>
            <a:r>
              <a:rPr lang="en-US" sz="2400">
                <a:solidFill>
                  <a:srgbClr val="0000FF"/>
                </a:solidFill>
                <a:latin typeface="Goudy Sans Medium"/>
              </a:rPr>
              <a:t>Functions</a:t>
            </a:r>
            <a:r>
              <a:rPr lang="en-US" sz="2400">
                <a:solidFill>
                  <a:srgbClr val="33B38C"/>
                </a:solidFill>
                <a:latin typeface="Goudy Sans Medium"/>
              </a:rPr>
              <a:t> and </a:t>
            </a:r>
            <a:r>
              <a:rPr lang="en-US" sz="2400">
                <a:solidFill>
                  <a:srgbClr val="C00000"/>
                </a:solidFill>
                <a:latin typeface="Goudy Sans Medium"/>
              </a:rPr>
              <a:t>Virtual</a:t>
            </a:r>
            <a:r>
              <a:rPr lang="en-US" sz="2400">
                <a:solidFill>
                  <a:srgbClr val="33B38C"/>
                </a:solidFill>
                <a:latin typeface="Goudy Sans Medium"/>
              </a:rPr>
              <a:t> </a:t>
            </a:r>
            <a:r>
              <a:rPr lang="en-US" sz="2400" smtClean="0">
                <a:solidFill>
                  <a:srgbClr val="0000FF"/>
                </a:solidFill>
                <a:latin typeface="Goudy Sans Medium"/>
              </a:rPr>
              <a:t>Destructors</a:t>
            </a:r>
            <a:r>
              <a:rPr lang="en-US" sz="2400" smtClean="0">
                <a:solidFill>
                  <a:srgbClr val="33B38C"/>
                </a:solidFill>
                <a:latin typeface="Goudy Sans Medium"/>
              </a:rPr>
              <a:t> </a:t>
            </a:r>
            <a:r>
              <a:rPr lang="en-US" sz="2400">
                <a:solidFill>
                  <a:srgbClr val="33B38C"/>
                </a:solidFill>
                <a:latin typeface="Goudy Sans Medium"/>
              </a:rPr>
              <a:t>(cont.)</a:t>
            </a:r>
            <a:endParaRPr lang="en-US" sz="2400" dirty="0" smtClean="0">
              <a:solidFill>
                <a:srgbClr val="33B38C"/>
              </a:solidFill>
              <a:latin typeface="Goudy Sans Medium"/>
            </a:endParaRPr>
          </a:p>
        </p:txBody>
      </p:sp>
      <p:sp>
        <p:nvSpPr>
          <p:cNvPr id="51203" name="Text Placeholder 2"/>
          <p:cNvSpPr>
            <a:spLocks noGrp="1"/>
          </p:cNvSpPr>
          <p:nvPr>
            <p:ph type="body" idx="1"/>
          </p:nvPr>
        </p:nvSpPr>
        <p:spPr>
          <a:xfrm>
            <a:off x="457200" y="1650207"/>
            <a:ext cx="8229600" cy="4525962"/>
          </a:xfrm>
        </p:spPr>
        <p:txBody>
          <a:bodyPr/>
          <a:lstStyle/>
          <a:p>
            <a:pPr eaLnBrk="1" hangingPunct="1">
              <a:lnSpc>
                <a:spcPct val="80000"/>
              </a:lnSpc>
            </a:pPr>
            <a:r>
              <a:rPr lang="en-US" altLang="en-US" sz="2000" smtClean="0">
                <a:solidFill>
                  <a:srgbClr val="000000"/>
                </a:solidFill>
                <a:latin typeface="Calibri" panose="020F0502020204030204" pitchFamily="34" charset="0"/>
              </a:rPr>
              <a:t>We modified Fig. 12.1 to create the program of Fig. 12.6 (next slide). Function print</a:t>
            </a:r>
            <a:r>
              <a:rPr lang="en-US" altLang="en-US" sz="2000" smtClean="0">
                <a:solidFill>
                  <a:srgbClr val="000000"/>
                </a:solidFill>
                <a:latin typeface="Calibri" panose="020F0502020204030204" pitchFamily="34" charset="0"/>
              </a:rPr>
              <a:t>( ) </a:t>
            </a:r>
            <a:r>
              <a:rPr lang="en-US" altLang="en-US" sz="2000" smtClean="0">
                <a:solidFill>
                  <a:srgbClr val="000000"/>
                </a:solidFill>
                <a:latin typeface="Calibri" panose="020F0502020204030204" pitchFamily="34" charset="0"/>
              </a:rPr>
              <a:t>is declared virtual in class CommissionEmployee.</a:t>
            </a:r>
            <a:br>
              <a:rPr lang="en-US" altLang="en-US" sz="2000" smtClean="0">
                <a:solidFill>
                  <a:srgbClr val="000000"/>
                </a:solidFill>
                <a:latin typeface="Calibri" panose="020F0502020204030204" pitchFamily="34" charset="0"/>
              </a:rPr>
            </a:br>
            <a:endParaRPr lang="en-US" altLang="en-US" sz="2000" smtClean="0">
              <a:solidFill>
                <a:srgbClr val="000000"/>
              </a:solidFill>
              <a:latin typeface="Calibri" panose="020F0502020204030204" pitchFamily="34" charset="0"/>
            </a:endParaRPr>
          </a:p>
          <a:p>
            <a:pPr eaLnBrk="1" hangingPunct="1">
              <a:lnSpc>
                <a:spcPct val="80000"/>
              </a:lnSpc>
            </a:pPr>
            <a:r>
              <a:rPr lang="en-US" altLang="en-US" sz="2000" smtClean="0">
                <a:solidFill>
                  <a:srgbClr val="000000"/>
                </a:solidFill>
                <a:latin typeface="Calibri" panose="020F0502020204030204" pitchFamily="34" charset="0"/>
              </a:rPr>
              <a:t>We see that declaring a member function virtual causes the program to dynamically determine which function to invoke </a:t>
            </a:r>
            <a:r>
              <a:rPr lang="en-US" altLang="en-US" sz="2000" i="1" smtClean="0">
                <a:solidFill>
                  <a:srgbClr val="0000FF"/>
                </a:solidFill>
                <a:latin typeface="Calibri" panose="020F0502020204030204" pitchFamily="34" charset="0"/>
              </a:rPr>
              <a:t>based on the type of object to which the handle points, rather than on the type of the handle</a:t>
            </a:r>
            <a:r>
              <a:rPr lang="en-US" altLang="en-US" sz="2000" smtClean="0">
                <a:solidFill>
                  <a:srgbClr val="000000"/>
                </a:solidFill>
                <a:latin typeface="Calibri" panose="020F0502020204030204" pitchFamily="34" charset="0"/>
              </a:rPr>
              <a:t>.</a:t>
            </a:r>
          </a:p>
        </p:txBody>
      </p:sp>
      <p:sp>
        <p:nvSpPr>
          <p:cNvPr id="6144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©1992-2014 by Pearson Education, Inc. All Rights Reserved.</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1" descr="cpphtp9_12_Page_25"/>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1" descr="cpphtp9_12_Page_26"/>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cxnSp>
        <p:nvCxnSpPr>
          <p:cNvPr id="4" name="Straight Arrow Connector 3"/>
          <p:cNvCxnSpPr/>
          <p:nvPr/>
        </p:nvCxnSpPr>
        <p:spPr>
          <a:xfrm>
            <a:off x="304800" y="2794686"/>
            <a:ext cx="14478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304800" y="5144529"/>
            <a:ext cx="14478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1" descr="cpphtp9_12_Page_27"/>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cxnSp>
        <p:nvCxnSpPr>
          <p:cNvPr id="4" name="Straight Arrow Connector 3"/>
          <p:cNvCxnSpPr/>
          <p:nvPr/>
        </p:nvCxnSpPr>
        <p:spPr>
          <a:xfrm>
            <a:off x="304800" y="2234514"/>
            <a:ext cx="14478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1" descr="cpphtp9_12_Page_28"/>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cxnSp>
        <p:nvCxnSpPr>
          <p:cNvPr id="4" name="Straight Arrow Connector 3"/>
          <p:cNvCxnSpPr/>
          <p:nvPr/>
        </p:nvCxnSpPr>
        <p:spPr>
          <a:xfrm>
            <a:off x="177114" y="3124200"/>
            <a:ext cx="99060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 name="Straight Arrow Connector 4"/>
          <p:cNvCxnSpPr/>
          <p:nvPr/>
        </p:nvCxnSpPr>
        <p:spPr>
          <a:xfrm flipH="1" flipV="1">
            <a:off x="3669956" y="1346886"/>
            <a:ext cx="3873844" cy="2471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3810000" y="3750704"/>
            <a:ext cx="3873844" cy="2471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1" descr="cpphtp9_12_Page_29"/>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cxnSp>
        <p:nvCxnSpPr>
          <p:cNvPr id="4" name="Straight Arrow Connector 3"/>
          <p:cNvCxnSpPr/>
          <p:nvPr/>
        </p:nvCxnSpPr>
        <p:spPr>
          <a:xfrm>
            <a:off x="177114" y="2615514"/>
            <a:ext cx="99060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 name="Straight Arrow Connector 4"/>
          <p:cNvCxnSpPr/>
          <p:nvPr/>
        </p:nvCxnSpPr>
        <p:spPr>
          <a:xfrm>
            <a:off x="168873" y="3772929"/>
            <a:ext cx="99060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9869"/>
            <a:ext cx="8229600" cy="1143000"/>
          </a:xfrm>
        </p:spPr>
        <p:txBody>
          <a:bodyPr>
            <a:normAutofit/>
          </a:bodyPr>
          <a:lstStyle/>
          <a:p>
            <a:pPr eaLnBrk="1" fontAlgn="auto" hangingPunct="1">
              <a:spcAft>
                <a:spcPts val="0"/>
              </a:spcAft>
              <a:defRPr/>
            </a:pPr>
            <a:r>
              <a:rPr lang="en-US" sz="2400">
                <a:solidFill>
                  <a:srgbClr val="59D9B3"/>
                </a:solidFill>
                <a:latin typeface="Arial"/>
              </a:rPr>
              <a:t>12.3.4 </a:t>
            </a:r>
            <a:r>
              <a:rPr lang="en-US" sz="2400">
                <a:solidFill>
                  <a:srgbClr val="C00000"/>
                </a:solidFill>
                <a:latin typeface="Goudy Sans Medium"/>
              </a:rPr>
              <a:t>Virtual</a:t>
            </a:r>
            <a:r>
              <a:rPr lang="en-US" sz="2400">
                <a:solidFill>
                  <a:srgbClr val="33B38C"/>
                </a:solidFill>
                <a:latin typeface="Goudy Sans Medium"/>
              </a:rPr>
              <a:t> </a:t>
            </a:r>
            <a:r>
              <a:rPr lang="en-US" sz="2400">
                <a:solidFill>
                  <a:srgbClr val="0000FF"/>
                </a:solidFill>
                <a:latin typeface="Goudy Sans Medium"/>
              </a:rPr>
              <a:t>Functions</a:t>
            </a:r>
            <a:r>
              <a:rPr lang="en-US" sz="2400">
                <a:solidFill>
                  <a:srgbClr val="33B38C"/>
                </a:solidFill>
                <a:latin typeface="Goudy Sans Medium"/>
              </a:rPr>
              <a:t> and </a:t>
            </a:r>
            <a:r>
              <a:rPr lang="en-US" sz="2400">
                <a:solidFill>
                  <a:srgbClr val="C00000"/>
                </a:solidFill>
                <a:latin typeface="Goudy Sans Medium"/>
              </a:rPr>
              <a:t>Virtual</a:t>
            </a:r>
            <a:r>
              <a:rPr lang="en-US" sz="2400">
                <a:solidFill>
                  <a:srgbClr val="33B38C"/>
                </a:solidFill>
                <a:latin typeface="Goudy Sans Medium"/>
              </a:rPr>
              <a:t> </a:t>
            </a:r>
            <a:r>
              <a:rPr lang="en-US" sz="2400">
                <a:solidFill>
                  <a:srgbClr val="0000FF"/>
                </a:solidFill>
                <a:latin typeface="Goudy Sans Medium"/>
              </a:rPr>
              <a:t>Destructors</a:t>
            </a:r>
            <a:r>
              <a:rPr lang="en-US" sz="2400">
                <a:solidFill>
                  <a:srgbClr val="33B38C"/>
                </a:solidFill>
                <a:latin typeface="Goudy Sans Medium"/>
              </a:rPr>
              <a:t> (cont.)</a:t>
            </a:r>
            <a:endParaRPr lang="en-US" sz="2400" dirty="0" smtClean="0">
              <a:solidFill>
                <a:srgbClr val="33B38C"/>
              </a:solidFill>
              <a:latin typeface="Goudy Sans Medium"/>
            </a:endParaRPr>
          </a:p>
        </p:txBody>
      </p:sp>
      <p:sp>
        <p:nvSpPr>
          <p:cNvPr id="50179" name="Text Placeholder 2"/>
          <p:cNvSpPr>
            <a:spLocks noGrp="1"/>
          </p:cNvSpPr>
          <p:nvPr>
            <p:ph type="body" idx="1"/>
          </p:nvPr>
        </p:nvSpPr>
        <p:spPr>
          <a:xfrm>
            <a:off x="457200" y="1295400"/>
            <a:ext cx="8229600" cy="4691062"/>
          </a:xfrm>
        </p:spPr>
        <p:txBody>
          <a:bodyPr>
            <a:normAutofit fontScale="85000" lnSpcReduction="20000"/>
          </a:bodyPr>
          <a:lstStyle/>
          <a:p>
            <a:pPr marL="109537" indent="0" eaLnBrk="1" hangingPunct="1">
              <a:lnSpc>
                <a:spcPct val="110000"/>
              </a:lnSpc>
              <a:spcBef>
                <a:spcPts val="600"/>
              </a:spcBef>
              <a:buFont typeface="Wingdings 3" panose="05040102010807070707" pitchFamily="18" charset="2"/>
              <a:buNone/>
              <a:defRPr/>
            </a:pPr>
            <a:r>
              <a:rPr lang="en-US" sz="2500" b="1" smtClean="0">
                <a:solidFill>
                  <a:srgbClr val="000000"/>
                </a:solidFill>
                <a:latin typeface="Calibri" panose="020F0502020204030204" pitchFamily="34" charset="0"/>
              </a:rPr>
              <a:t>virtual Destructors</a:t>
            </a:r>
            <a:br>
              <a:rPr lang="en-US" sz="2500" b="1" smtClean="0">
                <a:solidFill>
                  <a:srgbClr val="000000"/>
                </a:solidFill>
                <a:latin typeface="Calibri" panose="020F0502020204030204" pitchFamily="34" charset="0"/>
              </a:rPr>
            </a:br>
            <a:endParaRPr lang="en-US" sz="1000" b="1" dirty="0" smtClean="0">
              <a:solidFill>
                <a:srgbClr val="000000"/>
              </a:solidFill>
              <a:latin typeface="Calibri" panose="020F0502020204030204" pitchFamily="34" charset="0"/>
            </a:endParaRPr>
          </a:p>
          <a:p>
            <a:pPr eaLnBrk="1" hangingPunct="1">
              <a:lnSpc>
                <a:spcPct val="110000"/>
              </a:lnSpc>
              <a:spcBef>
                <a:spcPts val="600"/>
              </a:spcBef>
              <a:defRPr/>
            </a:pPr>
            <a:r>
              <a:rPr lang="en-US" sz="2500" dirty="0" smtClean="0">
                <a:solidFill>
                  <a:srgbClr val="000000"/>
                </a:solidFill>
                <a:latin typeface="Calibri" panose="020F0502020204030204" pitchFamily="34" charset="0"/>
              </a:rPr>
              <a:t>A problem can occur when using polymorphism to process dynamically allocated objects of a </a:t>
            </a:r>
            <a:r>
              <a:rPr lang="en-US" sz="2500" smtClean="0">
                <a:solidFill>
                  <a:srgbClr val="000000"/>
                </a:solidFill>
                <a:latin typeface="Calibri" panose="020F0502020204030204" pitchFamily="34" charset="0"/>
              </a:rPr>
              <a:t>class hierarchy</a:t>
            </a:r>
            <a:br>
              <a:rPr lang="en-US" sz="2500" smtClean="0">
                <a:solidFill>
                  <a:srgbClr val="000000"/>
                </a:solidFill>
                <a:latin typeface="Calibri" panose="020F0502020204030204" pitchFamily="34" charset="0"/>
              </a:rPr>
            </a:br>
            <a:endParaRPr lang="en-US" sz="2500" dirty="0" smtClean="0">
              <a:solidFill>
                <a:srgbClr val="000000"/>
              </a:solidFill>
              <a:latin typeface="Calibri" panose="020F0502020204030204" pitchFamily="34" charset="0"/>
            </a:endParaRPr>
          </a:p>
          <a:p>
            <a:pPr eaLnBrk="1" hangingPunct="1">
              <a:lnSpc>
                <a:spcPct val="110000"/>
              </a:lnSpc>
              <a:spcBef>
                <a:spcPts val="600"/>
              </a:spcBef>
              <a:defRPr/>
            </a:pPr>
            <a:r>
              <a:rPr lang="en-US" sz="2500" dirty="0" smtClean="0">
                <a:solidFill>
                  <a:srgbClr val="000000"/>
                </a:solidFill>
                <a:latin typeface="Calibri" panose="020F0502020204030204" pitchFamily="34" charset="0"/>
              </a:rPr>
              <a:t>If a </a:t>
            </a:r>
            <a:r>
              <a:rPr lang="en-US" sz="2500" dirty="0" smtClean="0">
                <a:solidFill>
                  <a:srgbClr val="C00000"/>
                </a:solidFill>
                <a:latin typeface="Calibri" panose="020F0502020204030204" pitchFamily="34" charset="0"/>
              </a:rPr>
              <a:t>derived-class object </a:t>
            </a:r>
            <a:r>
              <a:rPr lang="en-US" sz="2500" dirty="0" smtClean="0">
                <a:solidFill>
                  <a:srgbClr val="000000"/>
                </a:solidFill>
                <a:latin typeface="Calibri" panose="020F0502020204030204" pitchFamily="34" charset="0"/>
              </a:rPr>
              <a:t>with a </a:t>
            </a:r>
            <a:r>
              <a:rPr lang="en-US" sz="2500" dirty="0" smtClean="0">
                <a:solidFill>
                  <a:srgbClr val="C00000"/>
                </a:solidFill>
                <a:latin typeface="Calibri" panose="020F0502020204030204" pitchFamily="34" charset="0"/>
              </a:rPr>
              <a:t>non-virtual destructor </a:t>
            </a:r>
            <a:r>
              <a:rPr lang="en-US" sz="2500" dirty="0" smtClean="0">
                <a:solidFill>
                  <a:srgbClr val="000000"/>
                </a:solidFill>
                <a:latin typeface="Calibri" panose="020F0502020204030204" pitchFamily="34" charset="0"/>
              </a:rPr>
              <a:t>is destroyed by applying the delete operator to a base-class pointer to the object, the C++ standard specifies that the behavior is </a:t>
            </a:r>
            <a:r>
              <a:rPr lang="en-US" sz="2500" smtClean="0">
                <a:solidFill>
                  <a:srgbClr val="000000"/>
                </a:solidFill>
                <a:latin typeface="Calibri" panose="020F0502020204030204" pitchFamily="34" charset="0"/>
              </a:rPr>
              <a:t>undefined.       </a:t>
            </a:r>
            <a:r>
              <a:rPr lang="en-US" sz="2500" smtClean="0">
                <a:solidFill>
                  <a:srgbClr val="0000FF"/>
                </a:solidFill>
                <a:latin typeface="Calibri" panose="020F0502020204030204" pitchFamily="34" charset="0"/>
              </a:rPr>
              <a:t>delete ptr;</a:t>
            </a:r>
            <a:br>
              <a:rPr lang="en-US" sz="2500" smtClean="0">
                <a:solidFill>
                  <a:srgbClr val="0000FF"/>
                </a:solidFill>
                <a:latin typeface="Calibri" panose="020F0502020204030204" pitchFamily="34" charset="0"/>
              </a:rPr>
            </a:br>
            <a:endParaRPr lang="en-US" sz="2500" dirty="0" smtClean="0">
              <a:solidFill>
                <a:srgbClr val="0000FF"/>
              </a:solidFill>
              <a:latin typeface="Calibri" panose="020F0502020204030204" pitchFamily="34" charset="0"/>
            </a:endParaRPr>
          </a:p>
          <a:p>
            <a:pPr eaLnBrk="1" hangingPunct="1">
              <a:lnSpc>
                <a:spcPct val="110000"/>
              </a:lnSpc>
              <a:spcBef>
                <a:spcPts val="600"/>
              </a:spcBef>
              <a:defRPr/>
            </a:pPr>
            <a:r>
              <a:rPr lang="en-US" sz="2500" dirty="0" smtClean="0">
                <a:solidFill>
                  <a:srgbClr val="000000"/>
                </a:solidFill>
                <a:latin typeface="Calibri" panose="020F0502020204030204" pitchFamily="34" charset="0"/>
              </a:rPr>
              <a:t>The simple solution to this problem is to create a </a:t>
            </a:r>
            <a:r>
              <a:rPr lang="en-US" sz="2500" dirty="0" smtClean="0">
                <a:solidFill>
                  <a:srgbClr val="0000FF"/>
                </a:solidFill>
                <a:latin typeface="Calibri" panose="020F0502020204030204" pitchFamily="34" charset="0"/>
              </a:rPr>
              <a:t>public </a:t>
            </a:r>
            <a:r>
              <a:rPr lang="en-US" sz="2500" dirty="0" smtClean="0">
                <a:solidFill>
                  <a:srgbClr val="C00000"/>
                </a:solidFill>
                <a:latin typeface="Calibri" panose="020F0502020204030204" pitchFamily="34" charset="0"/>
              </a:rPr>
              <a:t>virtual</a:t>
            </a:r>
            <a:r>
              <a:rPr lang="en-US" sz="2500" dirty="0" smtClean="0">
                <a:solidFill>
                  <a:srgbClr val="0000FF"/>
                </a:solidFill>
                <a:latin typeface="Calibri" panose="020F0502020204030204" pitchFamily="34" charset="0"/>
              </a:rPr>
              <a:t> destructor</a:t>
            </a:r>
            <a:r>
              <a:rPr lang="en-US" sz="2500" dirty="0" smtClean="0">
                <a:solidFill>
                  <a:srgbClr val="000000"/>
                </a:solidFill>
                <a:latin typeface="Calibri" panose="020F0502020204030204" pitchFamily="34" charset="0"/>
              </a:rPr>
              <a:t> in the base class</a:t>
            </a:r>
            <a:r>
              <a:rPr lang="en-US" sz="2500" smtClean="0">
                <a:solidFill>
                  <a:srgbClr val="000000"/>
                </a:solidFill>
                <a:latin typeface="Calibri" panose="020F0502020204030204" pitchFamily="34" charset="0"/>
              </a:rPr>
              <a:t>. </a:t>
            </a:r>
            <a:br>
              <a:rPr lang="en-US" sz="2500" smtClean="0">
                <a:solidFill>
                  <a:srgbClr val="000000"/>
                </a:solidFill>
                <a:latin typeface="Calibri" panose="020F0502020204030204" pitchFamily="34" charset="0"/>
              </a:rPr>
            </a:br>
            <a:endParaRPr lang="en-US" sz="2500" dirty="0" smtClean="0">
              <a:solidFill>
                <a:srgbClr val="000000"/>
              </a:solidFill>
              <a:latin typeface="Calibri" panose="020F0502020204030204" pitchFamily="34" charset="0"/>
            </a:endParaRPr>
          </a:p>
          <a:p>
            <a:pPr eaLnBrk="1" hangingPunct="1">
              <a:lnSpc>
                <a:spcPct val="110000"/>
              </a:lnSpc>
              <a:spcBef>
                <a:spcPts val="600"/>
              </a:spcBef>
              <a:defRPr/>
            </a:pPr>
            <a:r>
              <a:rPr lang="en-US" sz="2500" dirty="0" smtClean="0">
                <a:solidFill>
                  <a:srgbClr val="008000"/>
                </a:solidFill>
                <a:latin typeface="Calibri" panose="020F0502020204030204" pitchFamily="34" charset="0"/>
              </a:rPr>
              <a:t>If a </a:t>
            </a:r>
            <a:r>
              <a:rPr lang="en-US" sz="2500" dirty="0" smtClean="0">
                <a:solidFill>
                  <a:srgbClr val="0000FF"/>
                </a:solidFill>
                <a:latin typeface="Calibri" panose="020F0502020204030204" pitchFamily="34" charset="0"/>
              </a:rPr>
              <a:t>base class destructor </a:t>
            </a:r>
            <a:r>
              <a:rPr lang="en-US" sz="2500" dirty="0" smtClean="0">
                <a:solidFill>
                  <a:srgbClr val="008000"/>
                </a:solidFill>
                <a:latin typeface="Calibri" panose="020F0502020204030204" pitchFamily="34" charset="0"/>
              </a:rPr>
              <a:t>is declared </a:t>
            </a:r>
            <a:r>
              <a:rPr lang="en-US" sz="2500" dirty="0" smtClean="0">
                <a:solidFill>
                  <a:srgbClr val="FF0000"/>
                </a:solidFill>
                <a:latin typeface="Calibri" panose="020F0502020204030204" pitchFamily="34" charset="0"/>
              </a:rPr>
              <a:t>virtual</a:t>
            </a:r>
            <a:r>
              <a:rPr lang="en-US" sz="2500" dirty="0" smtClean="0">
                <a:solidFill>
                  <a:srgbClr val="008000"/>
                </a:solidFill>
                <a:latin typeface="Calibri" panose="020F0502020204030204" pitchFamily="34" charset="0"/>
              </a:rPr>
              <a:t>, the destructors of any derived classes are </a:t>
            </a:r>
            <a:r>
              <a:rPr lang="en-US" sz="2500" i="1" dirty="0" smtClean="0">
                <a:solidFill>
                  <a:srgbClr val="008000"/>
                </a:solidFill>
                <a:latin typeface="Calibri" panose="020F0502020204030204" pitchFamily="34" charset="0"/>
              </a:rPr>
              <a:t>also</a:t>
            </a:r>
            <a:r>
              <a:rPr lang="en-US" sz="2500" dirty="0" smtClean="0">
                <a:solidFill>
                  <a:srgbClr val="008000"/>
                </a:solidFill>
                <a:latin typeface="Calibri" panose="020F0502020204030204" pitchFamily="34" charset="0"/>
              </a:rPr>
              <a:t> </a:t>
            </a:r>
            <a:r>
              <a:rPr lang="en-US" sz="2500" dirty="0" smtClean="0">
                <a:solidFill>
                  <a:srgbClr val="FF0000"/>
                </a:solidFill>
                <a:latin typeface="Calibri" panose="020F0502020204030204" pitchFamily="34" charset="0"/>
              </a:rPr>
              <a:t>virtual</a:t>
            </a:r>
            <a:r>
              <a:rPr lang="en-US" sz="2500" dirty="0" smtClean="0">
                <a:solidFill>
                  <a:srgbClr val="008000"/>
                </a:solidFill>
                <a:latin typeface="Calibri" panose="020F0502020204030204" pitchFamily="34" charset="0"/>
              </a:rPr>
              <a:t> and they </a:t>
            </a:r>
            <a:r>
              <a:rPr lang="en-US" sz="2500" i="1" dirty="0" smtClean="0">
                <a:solidFill>
                  <a:srgbClr val="008000"/>
                </a:solidFill>
                <a:latin typeface="Calibri" panose="020F0502020204030204" pitchFamily="34" charset="0"/>
              </a:rPr>
              <a:t>override</a:t>
            </a:r>
            <a:r>
              <a:rPr lang="en-US" sz="2500" dirty="0" smtClean="0">
                <a:solidFill>
                  <a:srgbClr val="008000"/>
                </a:solidFill>
                <a:latin typeface="Calibri" panose="020F0502020204030204" pitchFamily="34" charset="0"/>
              </a:rPr>
              <a:t> the base class </a:t>
            </a:r>
            <a:r>
              <a:rPr lang="en-US" sz="2500" smtClean="0">
                <a:solidFill>
                  <a:srgbClr val="008000"/>
                </a:solidFill>
                <a:latin typeface="Calibri" panose="020F0502020204030204" pitchFamily="34" charset="0"/>
              </a:rPr>
              <a:t>destructor.</a:t>
            </a:r>
            <a:endParaRPr lang="en-US" sz="2500" dirty="0" smtClean="0">
              <a:solidFill>
                <a:srgbClr val="008000"/>
              </a:solidFill>
              <a:latin typeface="Calibri" panose="020F0502020204030204" pitchFamily="34" charset="0"/>
            </a:endParaRPr>
          </a:p>
        </p:txBody>
      </p:sp>
      <p:sp>
        <p:nvSpPr>
          <p:cNvPr id="6144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©1992-2014 by Pearson Education, Inc. All Rights Reserved.</a:t>
            </a:r>
          </a:p>
        </p:txBody>
      </p:sp>
      <p:sp>
        <p:nvSpPr>
          <p:cNvPr id="3" name="Rectangle 2"/>
          <p:cNvSpPr/>
          <p:nvPr/>
        </p:nvSpPr>
        <p:spPr>
          <a:xfrm>
            <a:off x="381000" y="2667000"/>
            <a:ext cx="8458200" cy="2057400"/>
          </a:xfrm>
          <a:prstGeom prst="rect">
            <a:avLst/>
          </a:prstGeom>
          <a:solidFill>
            <a:schemeClr val="accent1">
              <a:alpha val="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sz="2400">
                <a:solidFill>
                  <a:srgbClr val="59D9B3"/>
                </a:solidFill>
                <a:latin typeface="Arial"/>
              </a:rPr>
              <a:t>12.3.4 </a:t>
            </a:r>
            <a:r>
              <a:rPr lang="en-US" sz="2400">
                <a:solidFill>
                  <a:srgbClr val="C00000"/>
                </a:solidFill>
                <a:latin typeface="Goudy Sans Medium"/>
              </a:rPr>
              <a:t>Virtual</a:t>
            </a:r>
            <a:r>
              <a:rPr lang="en-US" sz="2400">
                <a:solidFill>
                  <a:srgbClr val="33B38C"/>
                </a:solidFill>
                <a:latin typeface="Goudy Sans Medium"/>
              </a:rPr>
              <a:t> </a:t>
            </a:r>
            <a:r>
              <a:rPr lang="en-US" sz="2400">
                <a:solidFill>
                  <a:srgbClr val="0000FF"/>
                </a:solidFill>
                <a:latin typeface="Goudy Sans Medium"/>
              </a:rPr>
              <a:t>Functions</a:t>
            </a:r>
            <a:r>
              <a:rPr lang="en-US" sz="2400">
                <a:solidFill>
                  <a:srgbClr val="33B38C"/>
                </a:solidFill>
                <a:latin typeface="Goudy Sans Medium"/>
              </a:rPr>
              <a:t> and </a:t>
            </a:r>
            <a:r>
              <a:rPr lang="en-US" sz="2400">
                <a:solidFill>
                  <a:srgbClr val="C00000"/>
                </a:solidFill>
                <a:latin typeface="Goudy Sans Medium"/>
              </a:rPr>
              <a:t>Virtual</a:t>
            </a:r>
            <a:r>
              <a:rPr lang="en-US" sz="2400">
                <a:solidFill>
                  <a:srgbClr val="33B38C"/>
                </a:solidFill>
                <a:latin typeface="Goudy Sans Medium"/>
              </a:rPr>
              <a:t> </a:t>
            </a:r>
            <a:r>
              <a:rPr lang="en-US" sz="2400">
                <a:solidFill>
                  <a:srgbClr val="0000FF"/>
                </a:solidFill>
                <a:latin typeface="Goudy Sans Medium"/>
              </a:rPr>
              <a:t>Destructors</a:t>
            </a:r>
            <a:r>
              <a:rPr lang="en-US" sz="2400">
                <a:solidFill>
                  <a:srgbClr val="33B38C"/>
                </a:solidFill>
                <a:latin typeface="Goudy Sans Medium"/>
              </a:rPr>
              <a:t> (cont.)</a:t>
            </a:r>
            <a:endParaRPr lang="en-US" sz="2400" dirty="0" smtClean="0">
              <a:solidFill>
                <a:srgbClr val="33B38C"/>
              </a:solidFill>
              <a:latin typeface="Goudy Sans Medium"/>
            </a:endParaRPr>
          </a:p>
        </p:txBody>
      </p:sp>
      <p:sp>
        <p:nvSpPr>
          <p:cNvPr id="58371" name="Text Placeholder 2"/>
          <p:cNvSpPr>
            <a:spLocks noGrp="1"/>
          </p:cNvSpPr>
          <p:nvPr>
            <p:ph type="body" idx="1"/>
          </p:nvPr>
        </p:nvSpPr>
        <p:spPr/>
        <p:txBody>
          <a:bodyPr>
            <a:normAutofit fontScale="85000" lnSpcReduction="20000"/>
          </a:bodyPr>
          <a:lstStyle/>
          <a:p>
            <a:pPr eaLnBrk="1" hangingPunct="1">
              <a:lnSpc>
                <a:spcPct val="80000"/>
              </a:lnSpc>
            </a:pPr>
            <a:r>
              <a:rPr lang="en-US" altLang="en-US" sz="2500" smtClean="0">
                <a:solidFill>
                  <a:srgbClr val="000000"/>
                </a:solidFill>
                <a:latin typeface="Calibri" panose="020F0502020204030204" pitchFamily="34" charset="0"/>
              </a:rPr>
              <a:t>For example, in class CommissionEmployee’s definition:</a:t>
            </a:r>
            <a:br>
              <a:rPr lang="en-US" altLang="en-US" sz="2500" smtClean="0">
                <a:solidFill>
                  <a:srgbClr val="000000"/>
                </a:solidFill>
                <a:latin typeface="Calibri" panose="020F0502020204030204" pitchFamily="34" charset="0"/>
              </a:rPr>
            </a:br>
            <a:endParaRPr lang="en-US" altLang="en-US" sz="2500" smtClean="0">
              <a:solidFill>
                <a:srgbClr val="000000"/>
              </a:solidFill>
              <a:latin typeface="Calibri" panose="020F0502020204030204" pitchFamily="34" charset="0"/>
            </a:endParaRPr>
          </a:p>
          <a:p>
            <a:pPr marL="603250" lvl="2" indent="0" eaLnBrk="1" hangingPunct="1">
              <a:lnSpc>
                <a:spcPct val="80000"/>
              </a:lnSpc>
              <a:buFont typeface="Wingdings 2" panose="05020102010507070707" pitchFamily="18" charset="2"/>
              <a:buNone/>
            </a:pPr>
            <a:r>
              <a:rPr lang="en-US" altLang="en-US" sz="2600" smtClean="0">
                <a:solidFill>
                  <a:srgbClr val="C00000"/>
                </a:solidFill>
                <a:latin typeface="Calibri" panose="020F0502020204030204" pitchFamily="34" charset="0"/>
              </a:rPr>
              <a:t>virtual </a:t>
            </a:r>
            <a:r>
              <a:rPr lang="en-US" altLang="en-US" sz="2600" smtClean="0">
                <a:solidFill>
                  <a:srgbClr val="000000"/>
                </a:solidFill>
                <a:latin typeface="Calibri" panose="020F0502020204030204" pitchFamily="34" charset="0"/>
              </a:rPr>
              <a:t>~CommissionEmployee() { }  </a:t>
            </a:r>
            <a:r>
              <a:rPr lang="en-US" altLang="en-US" smtClean="0">
                <a:solidFill>
                  <a:srgbClr val="008000"/>
                </a:solidFill>
                <a:latin typeface="Calibri" panose="020F0502020204030204" pitchFamily="34" charset="0"/>
              </a:rPr>
              <a:t>//note empty body</a:t>
            </a:r>
            <a:r>
              <a:rPr lang="en-US" altLang="en-US" sz="1900" smtClean="0">
                <a:solidFill>
                  <a:srgbClr val="000000"/>
                </a:solidFill>
                <a:latin typeface="Calibri" panose="020F0502020204030204" pitchFamily="34" charset="0"/>
              </a:rPr>
              <a:t/>
            </a:r>
            <a:br>
              <a:rPr lang="en-US" altLang="en-US" sz="1900" smtClean="0">
                <a:solidFill>
                  <a:srgbClr val="000000"/>
                </a:solidFill>
                <a:latin typeface="Calibri" panose="020F0502020204030204" pitchFamily="34" charset="0"/>
              </a:rPr>
            </a:br>
            <a:endParaRPr lang="en-US" altLang="en-US" sz="1900" smtClean="0">
              <a:solidFill>
                <a:srgbClr val="000000"/>
              </a:solidFill>
              <a:latin typeface="Calibri" panose="020F0502020204030204" pitchFamily="34" charset="0"/>
            </a:endParaRPr>
          </a:p>
          <a:p>
            <a:pPr eaLnBrk="1" hangingPunct="1">
              <a:lnSpc>
                <a:spcPct val="120000"/>
              </a:lnSpc>
            </a:pPr>
            <a:r>
              <a:rPr lang="en-US" altLang="en-US" sz="2500" smtClean="0">
                <a:solidFill>
                  <a:srgbClr val="000000"/>
                </a:solidFill>
                <a:latin typeface="Calibri" panose="020F0502020204030204" pitchFamily="34" charset="0"/>
              </a:rPr>
              <a:t>Now, if an object in the hierarchy is destroyed explicitly by applying the delete operator to a </a:t>
            </a:r>
            <a:r>
              <a:rPr lang="en-US" altLang="en-US" sz="2500" i="1" smtClean="0">
                <a:solidFill>
                  <a:srgbClr val="000000"/>
                </a:solidFill>
                <a:latin typeface="Calibri" panose="020F0502020204030204" pitchFamily="34" charset="0"/>
              </a:rPr>
              <a:t>base-class pointer</a:t>
            </a:r>
            <a:r>
              <a:rPr lang="en-US" altLang="en-US" sz="2500" smtClean="0">
                <a:solidFill>
                  <a:srgbClr val="000000"/>
                </a:solidFill>
                <a:latin typeface="Calibri" panose="020F0502020204030204" pitchFamily="34" charset="0"/>
              </a:rPr>
              <a:t>, the destructor for the </a:t>
            </a:r>
            <a:r>
              <a:rPr lang="en-US" altLang="en-US" sz="2500" i="1" smtClean="0">
                <a:solidFill>
                  <a:srgbClr val="000000"/>
                </a:solidFill>
                <a:latin typeface="Calibri" panose="020F0502020204030204" pitchFamily="34" charset="0"/>
              </a:rPr>
              <a:t>appropriate class </a:t>
            </a:r>
            <a:r>
              <a:rPr lang="en-US" altLang="en-US" sz="2500" smtClean="0">
                <a:solidFill>
                  <a:srgbClr val="000000"/>
                </a:solidFill>
                <a:latin typeface="Calibri" panose="020F0502020204030204" pitchFamily="34" charset="0"/>
              </a:rPr>
              <a:t>is called based on the object to which the base-class pointer points. </a:t>
            </a:r>
          </a:p>
          <a:p>
            <a:pPr eaLnBrk="1" hangingPunct="1">
              <a:lnSpc>
                <a:spcPct val="80000"/>
              </a:lnSpc>
            </a:pPr>
            <a:endParaRPr lang="en-US" altLang="en-US" sz="2500" smtClean="0">
              <a:solidFill>
                <a:srgbClr val="000000"/>
              </a:solidFill>
              <a:latin typeface="Calibri" panose="020F0502020204030204" pitchFamily="34" charset="0"/>
            </a:endParaRPr>
          </a:p>
          <a:p>
            <a:pPr eaLnBrk="1" hangingPunct="1">
              <a:lnSpc>
                <a:spcPct val="120000"/>
              </a:lnSpc>
            </a:pPr>
            <a:r>
              <a:rPr lang="en-US" altLang="en-US" sz="2500" smtClean="0">
                <a:solidFill>
                  <a:srgbClr val="0000FF"/>
                </a:solidFill>
                <a:latin typeface="Calibri" panose="020F0502020204030204" pitchFamily="34" charset="0"/>
              </a:rPr>
              <a:t>Remember, when a derived-class object is destroyed, the base-class part of the derived-class object is also destroyed, so it’s important for the destructors of both the derived and base classes to execute. </a:t>
            </a:r>
          </a:p>
          <a:p>
            <a:pPr eaLnBrk="1" hangingPunct="1">
              <a:lnSpc>
                <a:spcPct val="120000"/>
              </a:lnSpc>
            </a:pPr>
            <a:endParaRPr lang="en-US" altLang="en-US" sz="1300" smtClean="0">
              <a:solidFill>
                <a:srgbClr val="000000"/>
              </a:solidFill>
              <a:latin typeface="Calibri" panose="020F0502020204030204" pitchFamily="34" charset="0"/>
            </a:endParaRPr>
          </a:p>
          <a:p>
            <a:pPr eaLnBrk="1" hangingPunct="1">
              <a:lnSpc>
                <a:spcPct val="120000"/>
              </a:lnSpc>
            </a:pPr>
            <a:r>
              <a:rPr lang="en-US" altLang="en-US" sz="2500" smtClean="0">
                <a:solidFill>
                  <a:srgbClr val="000000"/>
                </a:solidFill>
                <a:latin typeface="Calibri" panose="020F0502020204030204" pitchFamily="34" charset="0"/>
              </a:rPr>
              <a:t>The </a:t>
            </a:r>
            <a:r>
              <a:rPr lang="en-US" altLang="en-US" sz="2500" smtClean="0">
                <a:solidFill>
                  <a:srgbClr val="C00000"/>
                </a:solidFill>
                <a:latin typeface="Calibri" panose="020F0502020204030204" pitchFamily="34" charset="0"/>
              </a:rPr>
              <a:t>base-class destructor </a:t>
            </a:r>
            <a:r>
              <a:rPr lang="en-US" altLang="en-US" sz="2500" smtClean="0">
                <a:solidFill>
                  <a:srgbClr val="000000"/>
                </a:solidFill>
                <a:latin typeface="Calibri" panose="020F0502020204030204" pitchFamily="34" charset="0"/>
              </a:rPr>
              <a:t>automatically executes </a:t>
            </a:r>
            <a:r>
              <a:rPr lang="en-US" altLang="en-US" sz="2500" b="1" smtClean="0">
                <a:solidFill>
                  <a:srgbClr val="0000FF"/>
                </a:solidFill>
                <a:latin typeface="Calibri" panose="020F0502020204030204" pitchFamily="34" charset="0"/>
              </a:rPr>
              <a:t>after</a:t>
            </a:r>
            <a:r>
              <a:rPr lang="en-US" altLang="en-US" sz="2500" smtClean="0">
                <a:solidFill>
                  <a:srgbClr val="000000"/>
                </a:solidFill>
                <a:latin typeface="Calibri" panose="020F0502020204030204" pitchFamily="34" charset="0"/>
              </a:rPr>
              <a:t> the </a:t>
            </a:r>
            <a:r>
              <a:rPr lang="en-US" altLang="en-US" sz="2500" smtClean="0">
                <a:solidFill>
                  <a:srgbClr val="C00000"/>
                </a:solidFill>
                <a:latin typeface="Calibri" panose="020F0502020204030204" pitchFamily="34" charset="0"/>
              </a:rPr>
              <a:t>derived-class destructor</a:t>
            </a:r>
            <a:r>
              <a:rPr lang="en-US" altLang="en-US" sz="2500" smtClean="0">
                <a:solidFill>
                  <a:srgbClr val="000000"/>
                </a:solidFill>
                <a:latin typeface="Calibri" panose="020F0502020204030204" pitchFamily="34" charset="0"/>
              </a:rPr>
              <a:t>. </a:t>
            </a:r>
          </a:p>
        </p:txBody>
      </p:sp>
      <p:sp>
        <p:nvSpPr>
          <p:cNvPr id="6144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©1992-2014 by Pearson Education, Inc. All Rights Reserved.</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1" descr="cpphtp9_12_Page_30"/>
          <p:cNvPicPr>
            <a:picLocks noGrp="1" noChangeAspect="1"/>
          </p:cNvPicPr>
          <p:nvPr isPhoto="1"/>
        </p:nvPicPr>
        <p:blipFill rotWithShape="1">
          <a:blip r:embed="rId2">
            <a:extLst>
              <a:ext uri="{28A0092B-C50C-407E-A947-70E740481C1C}">
                <a14:useLocalDpi xmlns:a14="http://schemas.microsoft.com/office/drawing/2010/main" val="0"/>
              </a:ext>
            </a:extLst>
          </a:blip>
          <a:srcRect l="12500" r="13334" b="59594"/>
          <a:stretch/>
        </p:blipFill>
        <p:spPr bwMode="auto">
          <a:xfrm>
            <a:off x="685800" y="1143000"/>
            <a:ext cx="7602529"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12.1  </a:t>
            </a:r>
            <a:r>
              <a:rPr lang="en-US" dirty="0" smtClean="0">
                <a:solidFill>
                  <a:srgbClr val="3380E6"/>
                </a:solidFill>
                <a:latin typeface="Arial"/>
              </a:rPr>
              <a:t>Introduction</a:t>
            </a:r>
          </a:p>
        </p:txBody>
      </p:sp>
      <p:sp>
        <p:nvSpPr>
          <p:cNvPr id="14339" name="Text Placeholder 2"/>
          <p:cNvSpPr>
            <a:spLocks noGrp="1"/>
          </p:cNvSpPr>
          <p:nvPr>
            <p:ph type="body" idx="1"/>
          </p:nvPr>
        </p:nvSpPr>
        <p:spPr/>
        <p:txBody>
          <a:bodyPr>
            <a:normAutofit fontScale="85000" lnSpcReduction="10000"/>
          </a:bodyPr>
          <a:lstStyle/>
          <a:p>
            <a:pPr eaLnBrk="1" hangingPunct="1">
              <a:lnSpc>
                <a:spcPct val="110000"/>
              </a:lnSpc>
              <a:spcBef>
                <a:spcPts val="0"/>
              </a:spcBef>
            </a:pPr>
            <a:r>
              <a:rPr lang="en-US" altLang="en-US" sz="2300" smtClean="0">
                <a:solidFill>
                  <a:srgbClr val="000000"/>
                </a:solidFill>
                <a:latin typeface="Calibri" panose="020F0502020204030204" pitchFamily="34" charset="0"/>
              </a:rPr>
              <a:t>Polymorphism enables us to “program in the </a:t>
            </a:r>
            <a:r>
              <a:rPr lang="en-US" altLang="en-US" sz="2300" i="1" smtClean="0">
                <a:solidFill>
                  <a:srgbClr val="FF0000"/>
                </a:solidFill>
                <a:latin typeface="Calibri" panose="020F0502020204030204" pitchFamily="34" charset="0"/>
              </a:rPr>
              <a:t>general</a:t>
            </a:r>
            <a:r>
              <a:rPr lang="en-US" altLang="en-US" sz="2300" smtClean="0">
                <a:solidFill>
                  <a:srgbClr val="000000"/>
                </a:solidFill>
                <a:latin typeface="Calibri" panose="020F0502020204030204" pitchFamily="34" charset="0"/>
              </a:rPr>
              <a:t>” rather than “program in the </a:t>
            </a:r>
            <a:r>
              <a:rPr lang="en-US" altLang="en-US" sz="2300" i="1" smtClean="0">
                <a:solidFill>
                  <a:srgbClr val="FF0000"/>
                </a:solidFill>
                <a:latin typeface="Calibri" panose="020F0502020204030204" pitchFamily="34" charset="0"/>
              </a:rPr>
              <a:t>specific</a:t>
            </a:r>
            <a:r>
              <a:rPr lang="en-US" altLang="en-US" sz="2300" smtClean="0">
                <a:solidFill>
                  <a:srgbClr val="000000"/>
                </a:solidFill>
                <a:latin typeface="Calibri" panose="020F0502020204030204" pitchFamily="34" charset="0"/>
              </a:rPr>
              <a:t>.”</a:t>
            </a:r>
            <a:br>
              <a:rPr lang="en-US" altLang="en-US" sz="2300" smtClean="0">
                <a:solidFill>
                  <a:srgbClr val="000000"/>
                </a:solidFill>
                <a:latin typeface="Calibri" panose="020F0502020204030204" pitchFamily="34" charset="0"/>
              </a:rPr>
            </a:br>
            <a:endParaRPr lang="en-US" altLang="en-US" sz="2300" smtClean="0">
              <a:solidFill>
                <a:srgbClr val="000000"/>
              </a:solidFill>
              <a:latin typeface="Calibri" panose="020F0502020204030204" pitchFamily="34" charset="0"/>
            </a:endParaRPr>
          </a:p>
          <a:p>
            <a:pPr lvl="1" eaLnBrk="1" hangingPunct="1">
              <a:lnSpc>
                <a:spcPct val="110000"/>
              </a:lnSpc>
              <a:spcBef>
                <a:spcPts val="0"/>
              </a:spcBef>
            </a:pPr>
            <a:r>
              <a:rPr lang="en-US" altLang="en-US" sz="2000" smtClean="0">
                <a:solidFill>
                  <a:srgbClr val="000000"/>
                </a:solidFill>
                <a:latin typeface="Calibri" panose="020F0502020204030204" pitchFamily="34" charset="0"/>
              </a:rPr>
              <a:t>Enables us to write programs that </a:t>
            </a:r>
            <a:r>
              <a:rPr lang="en-US" altLang="en-US" sz="2000" smtClean="0">
                <a:solidFill>
                  <a:srgbClr val="0000FF"/>
                </a:solidFill>
                <a:latin typeface="Calibri" panose="020F0502020204030204" pitchFamily="34" charset="0"/>
              </a:rPr>
              <a:t>process objects of classes that are part of the same class hierarchy as if they were all objects of the hierarchy’s base class. </a:t>
            </a:r>
            <a:br>
              <a:rPr lang="en-US" altLang="en-US" sz="2000" smtClean="0">
                <a:solidFill>
                  <a:srgbClr val="0000FF"/>
                </a:solidFill>
                <a:latin typeface="Calibri" panose="020F0502020204030204" pitchFamily="34" charset="0"/>
              </a:rPr>
            </a:br>
            <a:endParaRPr lang="en-US" altLang="en-US" sz="2000" smtClean="0">
              <a:solidFill>
                <a:srgbClr val="0000FF"/>
              </a:solidFill>
              <a:latin typeface="Calibri" panose="020F0502020204030204" pitchFamily="34" charset="0"/>
            </a:endParaRPr>
          </a:p>
          <a:p>
            <a:pPr eaLnBrk="1" hangingPunct="1">
              <a:lnSpc>
                <a:spcPct val="110000"/>
              </a:lnSpc>
              <a:spcBef>
                <a:spcPts val="0"/>
              </a:spcBef>
            </a:pPr>
            <a:r>
              <a:rPr lang="en-US" altLang="en-US" sz="2300" smtClean="0">
                <a:solidFill>
                  <a:srgbClr val="000000"/>
                </a:solidFill>
                <a:latin typeface="Calibri" panose="020F0502020204030204" pitchFamily="34" charset="0"/>
              </a:rPr>
              <a:t>Polymorphism works off </a:t>
            </a:r>
            <a:r>
              <a:rPr lang="en-US" altLang="en-US" sz="2300" smtClean="0">
                <a:solidFill>
                  <a:srgbClr val="C00000"/>
                </a:solidFill>
                <a:latin typeface="Calibri" panose="020F0502020204030204" pitchFamily="34" charset="0"/>
              </a:rPr>
              <a:t>base-class </a:t>
            </a:r>
            <a:r>
              <a:rPr lang="en-US" altLang="en-US" sz="2300" smtClean="0">
                <a:solidFill>
                  <a:srgbClr val="0000FF"/>
                </a:solidFill>
                <a:latin typeface="Calibri" panose="020F0502020204030204" pitchFamily="34" charset="0"/>
              </a:rPr>
              <a:t>pointer</a:t>
            </a:r>
            <a:r>
              <a:rPr lang="en-US" altLang="en-US" sz="2300" smtClean="0">
                <a:solidFill>
                  <a:srgbClr val="C00000"/>
                </a:solidFill>
                <a:latin typeface="Calibri" panose="020F0502020204030204" pitchFamily="34" charset="0"/>
              </a:rPr>
              <a:t> handles (</a:t>
            </a:r>
            <a:r>
              <a:rPr lang="en-US" altLang="en-US" sz="2300" smtClean="0">
                <a:solidFill>
                  <a:srgbClr val="0000FF"/>
                </a:solidFill>
                <a:latin typeface="Calibri" panose="020F0502020204030204" pitchFamily="34" charset="0"/>
              </a:rPr>
              <a:t>*</a:t>
            </a:r>
            <a:r>
              <a:rPr lang="en-US" altLang="en-US" sz="2300" smtClean="0">
                <a:solidFill>
                  <a:srgbClr val="C00000"/>
                </a:solidFill>
                <a:latin typeface="Calibri" panose="020F0502020204030204" pitchFamily="34" charset="0"/>
              </a:rPr>
              <a:t>) </a:t>
            </a:r>
            <a:r>
              <a:rPr lang="en-US" altLang="en-US" sz="2300" smtClean="0">
                <a:solidFill>
                  <a:srgbClr val="000000"/>
                </a:solidFill>
                <a:latin typeface="Calibri" panose="020F0502020204030204" pitchFamily="34" charset="0"/>
              </a:rPr>
              <a:t>and </a:t>
            </a:r>
            <a:r>
              <a:rPr lang="en-US" altLang="en-US" sz="2300" smtClean="0">
                <a:solidFill>
                  <a:srgbClr val="C00000"/>
                </a:solidFill>
                <a:latin typeface="Calibri" panose="020F0502020204030204" pitchFamily="34" charset="0"/>
              </a:rPr>
              <a:t>base-class </a:t>
            </a:r>
            <a:r>
              <a:rPr lang="en-US" altLang="en-US" sz="2300" smtClean="0">
                <a:solidFill>
                  <a:srgbClr val="0000FF"/>
                </a:solidFill>
                <a:latin typeface="Calibri" panose="020F0502020204030204" pitchFamily="34" charset="0"/>
              </a:rPr>
              <a:t>reference</a:t>
            </a:r>
            <a:r>
              <a:rPr lang="en-US" altLang="en-US" sz="2300" smtClean="0">
                <a:solidFill>
                  <a:srgbClr val="C00000"/>
                </a:solidFill>
                <a:latin typeface="Calibri" panose="020F0502020204030204" pitchFamily="34" charset="0"/>
              </a:rPr>
              <a:t> handles (</a:t>
            </a:r>
            <a:r>
              <a:rPr lang="en-US" altLang="en-US" sz="2300" smtClean="0">
                <a:solidFill>
                  <a:srgbClr val="0000FF"/>
                </a:solidFill>
                <a:latin typeface="Calibri" panose="020F0502020204030204" pitchFamily="34" charset="0"/>
              </a:rPr>
              <a:t>&amp;</a:t>
            </a:r>
            <a:r>
              <a:rPr lang="en-US" altLang="en-US" sz="2300" smtClean="0">
                <a:solidFill>
                  <a:srgbClr val="C00000"/>
                </a:solidFill>
                <a:latin typeface="Calibri" panose="020F0502020204030204" pitchFamily="34" charset="0"/>
              </a:rPr>
              <a:t>)</a:t>
            </a:r>
            <a:r>
              <a:rPr lang="en-US" altLang="en-US" sz="2300" smtClean="0">
                <a:solidFill>
                  <a:srgbClr val="000000"/>
                </a:solidFill>
                <a:latin typeface="Calibri" panose="020F0502020204030204" pitchFamily="34" charset="0"/>
              </a:rPr>
              <a:t>, but </a:t>
            </a:r>
            <a:r>
              <a:rPr lang="en-US" altLang="en-US" sz="2300" i="1" smtClean="0">
                <a:solidFill>
                  <a:srgbClr val="000000"/>
                </a:solidFill>
                <a:latin typeface="Calibri" panose="020F0502020204030204" pitchFamily="34" charset="0"/>
              </a:rPr>
              <a:t>not</a:t>
            </a:r>
            <a:r>
              <a:rPr lang="en-US" altLang="en-US" sz="2300" smtClean="0">
                <a:solidFill>
                  <a:srgbClr val="000000"/>
                </a:solidFill>
                <a:latin typeface="Calibri" panose="020F0502020204030204" pitchFamily="34" charset="0"/>
              </a:rPr>
              <a:t> off name handles (object name).</a:t>
            </a:r>
            <a:br>
              <a:rPr lang="en-US" altLang="en-US" sz="2300" smtClean="0">
                <a:solidFill>
                  <a:srgbClr val="000000"/>
                </a:solidFill>
                <a:latin typeface="Calibri" panose="020F0502020204030204" pitchFamily="34" charset="0"/>
              </a:rPr>
            </a:br>
            <a:endParaRPr lang="en-US" altLang="en-US" sz="2300" smtClean="0">
              <a:solidFill>
                <a:srgbClr val="000000"/>
              </a:solidFill>
              <a:latin typeface="Calibri" panose="020F0502020204030204" pitchFamily="34" charset="0"/>
            </a:endParaRPr>
          </a:p>
          <a:p>
            <a:pPr eaLnBrk="1" hangingPunct="1">
              <a:lnSpc>
                <a:spcPct val="110000"/>
              </a:lnSpc>
              <a:spcBef>
                <a:spcPts val="0"/>
              </a:spcBef>
            </a:pPr>
            <a:r>
              <a:rPr lang="en-US" altLang="en-US" sz="2300" smtClean="0">
                <a:solidFill>
                  <a:srgbClr val="008000"/>
                </a:solidFill>
                <a:latin typeface="Calibri" panose="020F0502020204030204" pitchFamily="34" charset="0"/>
              </a:rPr>
              <a:t>Relying on each object to know how to “do the right thing” in response to the same function call is the key concept of </a:t>
            </a:r>
            <a:r>
              <a:rPr lang="en-US" altLang="en-US" sz="2300" smtClean="0">
                <a:solidFill>
                  <a:srgbClr val="0000FF"/>
                </a:solidFill>
                <a:latin typeface="Calibri" panose="020F0502020204030204" pitchFamily="34" charset="0"/>
              </a:rPr>
              <a:t>polymorphism</a:t>
            </a:r>
            <a:r>
              <a:rPr lang="en-US" altLang="en-US" sz="2300" smtClean="0">
                <a:solidFill>
                  <a:srgbClr val="008000"/>
                </a:solidFill>
                <a:latin typeface="Calibri" panose="020F0502020204030204" pitchFamily="34" charset="0"/>
              </a:rPr>
              <a:t>.</a:t>
            </a:r>
            <a:br>
              <a:rPr lang="en-US" altLang="en-US" sz="2300" smtClean="0">
                <a:solidFill>
                  <a:srgbClr val="008000"/>
                </a:solidFill>
                <a:latin typeface="Calibri" panose="020F0502020204030204" pitchFamily="34" charset="0"/>
              </a:rPr>
            </a:br>
            <a:endParaRPr lang="en-US" altLang="en-US" sz="2300" smtClean="0">
              <a:solidFill>
                <a:srgbClr val="008000"/>
              </a:solidFill>
              <a:latin typeface="Calibri" panose="020F0502020204030204" pitchFamily="34" charset="0"/>
            </a:endParaRPr>
          </a:p>
          <a:p>
            <a:pPr eaLnBrk="1" hangingPunct="1">
              <a:lnSpc>
                <a:spcPct val="110000"/>
              </a:lnSpc>
              <a:spcBef>
                <a:spcPts val="0"/>
              </a:spcBef>
            </a:pPr>
            <a:r>
              <a:rPr lang="en-US" altLang="en-US" sz="2300" smtClean="0">
                <a:solidFill>
                  <a:srgbClr val="000000"/>
                </a:solidFill>
                <a:latin typeface="Calibri" panose="020F0502020204030204" pitchFamily="34" charset="0"/>
              </a:rPr>
              <a:t>The same message sent to a variety of objects has “many forms” of results—hence the term polymorphism.	[  speak( ), draw( ), earnings( )  ]</a:t>
            </a:r>
          </a:p>
        </p:txBody>
      </p:sp>
      <p:sp>
        <p:nvSpPr>
          <p:cNvPr id="1434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©1992-2014 by Pearson Education, Inc. All Rights Reserved.</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1" descr="cpphtp9_12_Page_3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sz="2400">
                <a:solidFill>
                  <a:srgbClr val="59D9B3"/>
                </a:solidFill>
                <a:latin typeface="Arial"/>
              </a:rPr>
              <a:t>12.3.4 </a:t>
            </a:r>
            <a:r>
              <a:rPr lang="en-US" sz="2400">
                <a:solidFill>
                  <a:srgbClr val="C00000"/>
                </a:solidFill>
                <a:latin typeface="Goudy Sans Medium"/>
              </a:rPr>
              <a:t>Virtual</a:t>
            </a:r>
            <a:r>
              <a:rPr lang="en-US" sz="2400">
                <a:solidFill>
                  <a:srgbClr val="33B38C"/>
                </a:solidFill>
                <a:latin typeface="Goudy Sans Medium"/>
              </a:rPr>
              <a:t> </a:t>
            </a:r>
            <a:r>
              <a:rPr lang="en-US" sz="2400">
                <a:solidFill>
                  <a:srgbClr val="0000FF"/>
                </a:solidFill>
                <a:latin typeface="Goudy Sans Medium"/>
              </a:rPr>
              <a:t>Functions</a:t>
            </a:r>
            <a:r>
              <a:rPr lang="en-US" sz="2400">
                <a:solidFill>
                  <a:srgbClr val="33B38C"/>
                </a:solidFill>
                <a:latin typeface="Goudy Sans Medium"/>
              </a:rPr>
              <a:t> and </a:t>
            </a:r>
            <a:r>
              <a:rPr lang="en-US" sz="2400">
                <a:solidFill>
                  <a:srgbClr val="C00000"/>
                </a:solidFill>
                <a:latin typeface="Goudy Sans Medium"/>
              </a:rPr>
              <a:t>Virtual</a:t>
            </a:r>
            <a:r>
              <a:rPr lang="en-US" sz="2400">
                <a:solidFill>
                  <a:srgbClr val="33B38C"/>
                </a:solidFill>
                <a:latin typeface="Goudy Sans Medium"/>
              </a:rPr>
              <a:t> </a:t>
            </a:r>
            <a:r>
              <a:rPr lang="en-US" sz="2400">
                <a:solidFill>
                  <a:srgbClr val="0000FF"/>
                </a:solidFill>
                <a:latin typeface="Goudy Sans Medium"/>
              </a:rPr>
              <a:t>Destructors</a:t>
            </a:r>
            <a:r>
              <a:rPr lang="en-US" sz="2400">
                <a:solidFill>
                  <a:srgbClr val="33B38C"/>
                </a:solidFill>
                <a:latin typeface="Goudy Sans Medium"/>
              </a:rPr>
              <a:t> (cont.)</a:t>
            </a:r>
            <a:endParaRPr lang="en-US" sz="2400" dirty="0" smtClean="0">
              <a:solidFill>
                <a:srgbClr val="33B38C"/>
              </a:solidFill>
              <a:latin typeface="Goudy Sans Medium"/>
            </a:endParaRPr>
          </a:p>
        </p:txBody>
      </p:sp>
      <p:sp>
        <p:nvSpPr>
          <p:cNvPr id="50179"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sz="2400" b="1" dirty="0" smtClean="0">
                <a:solidFill>
                  <a:srgbClr val="000000"/>
                </a:solidFill>
                <a:latin typeface="Calibri" panose="020F0502020204030204" pitchFamily="34" charset="0"/>
              </a:rPr>
              <a:t>C++11</a:t>
            </a:r>
            <a:r>
              <a:rPr lang="en-US" sz="2400" b="1" smtClean="0">
                <a:solidFill>
                  <a:srgbClr val="000000"/>
                </a:solidFill>
                <a:latin typeface="Calibri" panose="020F0502020204030204" pitchFamily="34" charset="0"/>
              </a:rPr>
              <a:t>:   </a:t>
            </a:r>
            <a:r>
              <a:rPr lang="en-US" sz="2400" b="1" smtClean="0">
                <a:solidFill>
                  <a:srgbClr val="C00000"/>
                </a:solidFill>
                <a:latin typeface="Calibri" panose="020F0502020204030204" pitchFamily="34" charset="0"/>
              </a:rPr>
              <a:t>final</a:t>
            </a:r>
            <a:r>
              <a:rPr lang="en-US" sz="2400" b="1" smtClean="0">
                <a:solidFill>
                  <a:srgbClr val="000000"/>
                </a:solidFill>
                <a:latin typeface="Calibri" panose="020F0502020204030204" pitchFamily="34" charset="0"/>
              </a:rPr>
              <a:t> </a:t>
            </a:r>
            <a:r>
              <a:rPr lang="en-US" sz="2400" b="1" dirty="0" smtClean="0">
                <a:solidFill>
                  <a:srgbClr val="000000"/>
                </a:solidFill>
                <a:latin typeface="Calibri" panose="020F0502020204030204" pitchFamily="34" charset="0"/>
              </a:rPr>
              <a:t>Member </a:t>
            </a:r>
            <a:r>
              <a:rPr lang="en-US" sz="2400" b="1" dirty="0" smtClean="0">
                <a:solidFill>
                  <a:srgbClr val="C00000"/>
                </a:solidFill>
                <a:latin typeface="Calibri" panose="020F0502020204030204" pitchFamily="34" charset="0"/>
              </a:rPr>
              <a:t>Functions</a:t>
            </a:r>
            <a:r>
              <a:rPr lang="en-US" sz="2400" b="1" dirty="0" smtClean="0">
                <a:solidFill>
                  <a:srgbClr val="000000"/>
                </a:solidFill>
                <a:latin typeface="Calibri" panose="020F0502020204030204" pitchFamily="34" charset="0"/>
              </a:rPr>
              <a:t> </a:t>
            </a:r>
            <a:r>
              <a:rPr lang="en-US" sz="2400" b="1" smtClean="0">
                <a:solidFill>
                  <a:srgbClr val="000000"/>
                </a:solidFill>
                <a:latin typeface="Calibri" panose="020F0502020204030204" pitchFamily="34" charset="0"/>
              </a:rPr>
              <a:t>and </a:t>
            </a:r>
            <a:r>
              <a:rPr lang="en-US" sz="2400" b="1" smtClean="0">
                <a:solidFill>
                  <a:srgbClr val="C00000"/>
                </a:solidFill>
                <a:latin typeface="Calibri" panose="020F0502020204030204" pitchFamily="34" charset="0"/>
              </a:rPr>
              <a:t>Classes</a:t>
            </a:r>
            <a:r>
              <a:rPr lang="en-US" sz="2400" b="1" smtClean="0">
                <a:solidFill>
                  <a:srgbClr val="000000"/>
                </a:solidFill>
                <a:latin typeface="Calibri" panose="020F0502020204030204" pitchFamily="34" charset="0"/>
              </a:rPr>
              <a:t/>
            </a:r>
            <a:br>
              <a:rPr lang="en-US" sz="2400" b="1" smtClean="0">
                <a:solidFill>
                  <a:srgbClr val="000000"/>
                </a:solidFill>
                <a:latin typeface="Calibri" panose="020F0502020204030204" pitchFamily="34" charset="0"/>
              </a:rPr>
            </a:br>
            <a:endParaRPr lang="en-US" sz="2400" b="1" dirty="0" smtClean="0">
              <a:solidFill>
                <a:srgbClr val="000000"/>
              </a:solidFill>
              <a:latin typeface="Calibri" panose="020F0502020204030204" pitchFamily="34" charset="0"/>
            </a:endParaRPr>
          </a:p>
          <a:p>
            <a:pPr eaLnBrk="1" hangingPunct="1">
              <a:defRPr/>
            </a:pPr>
            <a:r>
              <a:rPr lang="en-US" sz="2300" dirty="0" smtClean="0">
                <a:solidFill>
                  <a:srgbClr val="000000"/>
                </a:solidFill>
                <a:latin typeface="Calibri" panose="020F0502020204030204" pitchFamily="34" charset="0"/>
              </a:rPr>
              <a:t>In C++11, a base-class virtual function that’s declared final in its prototype, as </a:t>
            </a:r>
            <a:r>
              <a:rPr lang="en-US" sz="2300" smtClean="0">
                <a:solidFill>
                  <a:srgbClr val="000000"/>
                </a:solidFill>
                <a:latin typeface="Calibri" panose="020F0502020204030204" pitchFamily="34" charset="0"/>
              </a:rPr>
              <a:t>in </a:t>
            </a:r>
            <a:br>
              <a:rPr lang="en-US" sz="2300" smtClean="0">
                <a:solidFill>
                  <a:srgbClr val="000000"/>
                </a:solidFill>
                <a:latin typeface="Calibri" panose="020F0502020204030204" pitchFamily="34" charset="0"/>
              </a:rPr>
            </a:br>
            <a:endParaRPr lang="en-US" sz="1200" dirty="0" smtClean="0">
              <a:solidFill>
                <a:srgbClr val="000000"/>
              </a:solidFill>
              <a:latin typeface="Calibri" panose="020F0502020204030204" pitchFamily="34" charset="0"/>
            </a:endParaRPr>
          </a:p>
          <a:p>
            <a:pPr marL="630238" lvl="2" indent="0" eaLnBrk="1" hangingPunct="1">
              <a:buFont typeface="Wingdings 2" panose="05020102010507070707" pitchFamily="18" charset="2"/>
              <a:buNone/>
              <a:defRPr/>
            </a:pPr>
            <a:r>
              <a:rPr lang="en-US" sz="2800" dirty="0" smtClean="0">
                <a:solidFill>
                  <a:srgbClr val="0000FF"/>
                </a:solidFill>
                <a:latin typeface="Calibri" panose="020F0502020204030204" pitchFamily="34" charset="0"/>
              </a:rPr>
              <a:t>virtual</a:t>
            </a:r>
            <a:r>
              <a:rPr lang="en-US" sz="2800" dirty="0" smtClean="0">
                <a:solidFill>
                  <a:srgbClr val="000000"/>
                </a:solidFill>
                <a:latin typeface="Calibri" panose="020F0502020204030204" pitchFamily="34" charset="0"/>
              </a:rPr>
              <a:t> </a:t>
            </a:r>
            <a:r>
              <a:rPr lang="en-US" sz="2800" i="1" dirty="0" smtClean="0">
                <a:solidFill>
                  <a:srgbClr val="000000"/>
                </a:solidFill>
                <a:latin typeface="Calibri" panose="020F0502020204030204" pitchFamily="34" charset="0"/>
                <a:cs typeface="Times New Roman" pitchFamily="18" charset="0"/>
              </a:rPr>
              <a:t>someFunction</a:t>
            </a:r>
            <a:r>
              <a:rPr lang="en-US" sz="2800" dirty="0" smtClean="0">
                <a:solidFill>
                  <a:srgbClr val="000000"/>
                </a:solidFill>
                <a:latin typeface="Calibri" panose="020F0502020204030204" pitchFamily="34" charset="0"/>
              </a:rPr>
              <a:t>( </a:t>
            </a:r>
            <a:r>
              <a:rPr lang="en-US" sz="2800" i="1" dirty="0" smtClean="0">
                <a:solidFill>
                  <a:srgbClr val="000000"/>
                </a:solidFill>
                <a:latin typeface="Calibri" panose="020F0502020204030204" pitchFamily="34" charset="0"/>
                <a:cs typeface="Times New Roman" pitchFamily="18" charset="0"/>
              </a:rPr>
              <a:t>parameters</a:t>
            </a:r>
            <a:r>
              <a:rPr lang="en-US" sz="2800" dirty="0" smtClean="0">
                <a:solidFill>
                  <a:srgbClr val="000000"/>
                </a:solidFill>
                <a:latin typeface="Calibri" panose="020F0502020204030204" pitchFamily="34" charset="0"/>
              </a:rPr>
              <a:t> ) </a:t>
            </a:r>
            <a:r>
              <a:rPr lang="en-US" sz="2800" smtClean="0">
                <a:solidFill>
                  <a:srgbClr val="C00000"/>
                </a:solidFill>
                <a:latin typeface="Calibri" panose="020F0502020204030204" pitchFamily="34" charset="0"/>
              </a:rPr>
              <a:t>final</a:t>
            </a:r>
            <a:r>
              <a:rPr lang="en-US" sz="2800" smtClean="0">
                <a:solidFill>
                  <a:srgbClr val="000000"/>
                </a:solidFill>
                <a:latin typeface="Calibri" panose="020F0502020204030204" pitchFamily="34" charset="0"/>
              </a:rPr>
              <a:t>;</a:t>
            </a:r>
          </a:p>
          <a:p>
            <a:pPr marL="630238" lvl="2" indent="0" eaLnBrk="1" hangingPunct="1">
              <a:buFont typeface="Wingdings 2" panose="05020102010507070707" pitchFamily="18" charset="2"/>
              <a:buNone/>
              <a:defRPr/>
            </a:pPr>
            <a:r>
              <a:rPr lang="en-US" sz="2400" smtClean="0">
                <a:solidFill>
                  <a:srgbClr val="008000"/>
                </a:solidFill>
                <a:latin typeface="Calibri" panose="020F0502020204030204" pitchFamily="34" charset="0"/>
              </a:rPr>
              <a:t>Note:  Java has always allowed final methods and classes</a:t>
            </a:r>
            <a:r>
              <a:rPr lang="en-US" sz="2400" smtClean="0">
                <a:solidFill>
                  <a:srgbClr val="000000"/>
                </a:solidFill>
                <a:latin typeface="Calibri" panose="020F0502020204030204" pitchFamily="34" charset="0"/>
              </a:rPr>
              <a:t/>
            </a:r>
            <a:br>
              <a:rPr lang="en-US" sz="2400" smtClean="0">
                <a:solidFill>
                  <a:srgbClr val="000000"/>
                </a:solidFill>
                <a:latin typeface="Calibri" panose="020F0502020204030204" pitchFamily="34" charset="0"/>
              </a:rPr>
            </a:br>
            <a:endParaRPr lang="en-US" sz="1200" dirty="0" smtClean="0">
              <a:solidFill>
                <a:srgbClr val="000000"/>
              </a:solidFill>
              <a:latin typeface="Calibri" panose="020F0502020204030204" pitchFamily="34" charset="0"/>
            </a:endParaRPr>
          </a:p>
          <a:p>
            <a:pPr eaLnBrk="1" hangingPunct="1">
              <a:defRPr/>
            </a:pPr>
            <a:r>
              <a:rPr lang="en-US" sz="2300" i="1" dirty="0" smtClean="0">
                <a:solidFill>
                  <a:srgbClr val="0000FF"/>
                </a:solidFill>
                <a:latin typeface="Calibri" panose="020F0502020204030204" pitchFamily="34" charset="0"/>
              </a:rPr>
              <a:t>cannot</a:t>
            </a:r>
            <a:r>
              <a:rPr lang="en-US" sz="2300" dirty="0" smtClean="0">
                <a:solidFill>
                  <a:srgbClr val="0000FF"/>
                </a:solidFill>
                <a:latin typeface="Calibri" panose="020F0502020204030204" pitchFamily="34" charset="0"/>
              </a:rPr>
              <a:t> be </a:t>
            </a:r>
            <a:r>
              <a:rPr lang="en-US" sz="2300" dirty="0" smtClean="0">
                <a:solidFill>
                  <a:srgbClr val="FF0000"/>
                </a:solidFill>
                <a:latin typeface="Calibri" panose="020F0502020204030204" pitchFamily="34" charset="0"/>
              </a:rPr>
              <a:t>overridden</a:t>
            </a:r>
            <a:r>
              <a:rPr lang="en-US" sz="2300" dirty="0" smtClean="0">
                <a:solidFill>
                  <a:srgbClr val="0000FF"/>
                </a:solidFill>
                <a:latin typeface="Calibri" panose="020F0502020204030204" pitchFamily="34" charset="0"/>
              </a:rPr>
              <a:t> in any derived class</a:t>
            </a:r>
            <a:r>
              <a:rPr lang="en-US" sz="2300" dirty="0" smtClean="0">
                <a:solidFill>
                  <a:srgbClr val="000000"/>
                </a:solidFill>
                <a:latin typeface="Calibri" panose="020F0502020204030204" pitchFamily="34" charset="0"/>
              </a:rPr>
              <a:t>—this guarantees that the base class’s final member function definition will be used by all base-class objects and by all objects of the base class’s direct and indirect derived classes. </a:t>
            </a:r>
          </a:p>
        </p:txBody>
      </p:sp>
      <p:sp>
        <p:nvSpPr>
          <p:cNvPr id="6144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©1992-2014 by Pearson Education, Inc. All Rights Reserved.</a:t>
            </a:r>
          </a:p>
        </p:txBody>
      </p:sp>
      <p:cxnSp>
        <p:nvCxnSpPr>
          <p:cNvPr id="4" name="Straight Arrow Connector 3"/>
          <p:cNvCxnSpPr/>
          <p:nvPr/>
        </p:nvCxnSpPr>
        <p:spPr>
          <a:xfrm>
            <a:off x="6553200" y="2819400"/>
            <a:ext cx="0" cy="533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sz="2400">
                <a:solidFill>
                  <a:srgbClr val="59D9B3"/>
                </a:solidFill>
                <a:latin typeface="Arial"/>
              </a:rPr>
              <a:t>12.3.4 </a:t>
            </a:r>
            <a:r>
              <a:rPr lang="en-US" sz="2400">
                <a:solidFill>
                  <a:srgbClr val="C00000"/>
                </a:solidFill>
                <a:latin typeface="Goudy Sans Medium"/>
              </a:rPr>
              <a:t>Virtual</a:t>
            </a:r>
            <a:r>
              <a:rPr lang="en-US" sz="2400">
                <a:solidFill>
                  <a:srgbClr val="33B38C"/>
                </a:solidFill>
                <a:latin typeface="Goudy Sans Medium"/>
              </a:rPr>
              <a:t> </a:t>
            </a:r>
            <a:r>
              <a:rPr lang="en-US" sz="2400">
                <a:solidFill>
                  <a:srgbClr val="0000FF"/>
                </a:solidFill>
                <a:latin typeface="Goudy Sans Medium"/>
              </a:rPr>
              <a:t>Functions</a:t>
            </a:r>
            <a:r>
              <a:rPr lang="en-US" sz="2400">
                <a:solidFill>
                  <a:srgbClr val="33B38C"/>
                </a:solidFill>
                <a:latin typeface="Goudy Sans Medium"/>
              </a:rPr>
              <a:t> and </a:t>
            </a:r>
            <a:r>
              <a:rPr lang="en-US" sz="2400">
                <a:solidFill>
                  <a:srgbClr val="C00000"/>
                </a:solidFill>
                <a:latin typeface="Goudy Sans Medium"/>
              </a:rPr>
              <a:t>Virtual</a:t>
            </a:r>
            <a:r>
              <a:rPr lang="en-US" sz="2400">
                <a:solidFill>
                  <a:srgbClr val="33B38C"/>
                </a:solidFill>
                <a:latin typeface="Goudy Sans Medium"/>
              </a:rPr>
              <a:t> </a:t>
            </a:r>
            <a:r>
              <a:rPr lang="en-US" sz="2400">
                <a:solidFill>
                  <a:srgbClr val="0000FF"/>
                </a:solidFill>
                <a:latin typeface="Goudy Sans Medium"/>
              </a:rPr>
              <a:t>Destructors</a:t>
            </a:r>
            <a:r>
              <a:rPr lang="en-US" sz="2400">
                <a:solidFill>
                  <a:srgbClr val="33B38C"/>
                </a:solidFill>
                <a:latin typeface="Goudy Sans Medium"/>
              </a:rPr>
              <a:t> (cont.)</a:t>
            </a:r>
            <a:endParaRPr lang="en-US" sz="2400" dirty="0" smtClean="0">
              <a:solidFill>
                <a:srgbClr val="33B38C"/>
              </a:solidFill>
              <a:latin typeface="Goudy Sans Medium"/>
            </a:endParaRPr>
          </a:p>
        </p:txBody>
      </p:sp>
      <p:sp>
        <p:nvSpPr>
          <p:cNvPr id="50179" name="Text Placeholder 2"/>
          <p:cNvSpPr>
            <a:spLocks noGrp="1"/>
          </p:cNvSpPr>
          <p:nvPr>
            <p:ph type="body" idx="1"/>
          </p:nvPr>
        </p:nvSpPr>
        <p:spPr/>
        <p:txBody>
          <a:bodyPr/>
          <a:lstStyle/>
          <a:p>
            <a:pPr eaLnBrk="1" hangingPunct="1">
              <a:lnSpc>
                <a:spcPct val="80000"/>
              </a:lnSpc>
              <a:defRPr/>
            </a:pPr>
            <a:r>
              <a:rPr lang="en-US" sz="2300" dirty="0" smtClean="0">
                <a:solidFill>
                  <a:srgbClr val="000000"/>
                </a:solidFill>
                <a:latin typeface="Calibri" panose="020F0502020204030204" pitchFamily="34" charset="0"/>
              </a:rPr>
              <a:t>As of C++11, you can declare a class as final to prevent it from being used as a base class, </a:t>
            </a:r>
            <a:r>
              <a:rPr lang="en-US" sz="2300" smtClean="0">
                <a:solidFill>
                  <a:srgbClr val="000000"/>
                </a:solidFill>
                <a:latin typeface="Calibri" panose="020F0502020204030204" pitchFamily="34" charset="0"/>
              </a:rPr>
              <a:t>as in</a:t>
            </a:r>
          </a:p>
          <a:p>
            <a:pPr marL="109537" indent="0" eaLnBrk="1" hangingPunct="1">
              <a:lnSpc>
                <a:spcPct val="80000"/>
              </a:lnSpc>
              <a:buNone/>
              <a:defRPr/>
            </a:pPr>
            <a:r>
              <a:rPr lang="en-US" sz="2300" smtClean="0">
                <a:solidFill>
                  <a:srgbClr val="000000"/>
                </a:solidFill>
                <a:latin typeface="Calibri" panose="020F0502020204030204" pitchFamily="34" charset="0"/>
              </a:rPr>
              <a:t/>
            </a:r>
            <a:br>
              <a:rPr lang="en-US" sz="2300" smtClean="0">
                <a:solidFill>
                  <a:srgbClr val="000000"/>
                </a:solidFill>
                <a:latin typeface="Calibri" panose="020F0502020204030204" pitchFamily="34" charset="0"/>
              </a:rPr>
            </a:br>
            <a:endParaRPr lang="en-US" sz="2300" dirty="0" smtClean="0">
              <a:solidFill>
                <a:srgbClr val="000000"/>
              </a:solidFill>
              <a:latin typeface="Calibri" panose="020F0502020204030204" pitchFamily="34" charset="0"/>
            </a:endParaRPr>
          </a:p>
          <a:p>
            <a:pPr marL="365125" lvl="1" indent="0" eaLnBrk="1" hangingPunct="1">
              <a:lnSpc>
                <a:spcPct val="80000"/>
              </a:lnSpc>
              <a:buFont typeface="Verdana" panose="020B0604030504040204" pitchFamily="34" charset="0"/>
              <a:buNone/>
              <a:defRPr/>
            </a:pPr>
            <a:r>
              <a:rPr lang="en-US" sz="2000" dirty="0" smtClean="0">
                <a:solidFill>
                  <a:srgbClr val="0000FF"/>
                </a:solidFill>
                <a:latin typeface="Consolas" panose="020B0609020204030204" pitchFamily="49" charset="0"/>
                <a:cs typeface="Consolas" panose="020B0609020204030204" pitchFamily="49" charset="0"/>
              </a:rPr>
              <a:t>class</a:t>
            </a:r>
            <a:r>
              <a:rPr lang="en-US" sz="2000" dirty="0" smtClean="0">
                <a:solidFill>
                  <a:srgbClr val="000000"/>
                </a:solidFill>
                <a:latin typeface="Consolas" panose="020B0609020204030204" pitchFamily="49" charset="0"/>
                <a:cs typeface="Consolas" panose="020B0609020204030204" pitchFamily="49" charset="0"/>
              </a:rPr>
              <a:t> </a:t>
            </a:r>
            <a:r>
              <a:rPr lang="en-US" sz="2000" i="1" dirty="0" smtClean="0">
                <a:solidFill>
                  <a:srgbClr val="000000"/>
                </a:solidFill>
                <a:latin typeface="Consolas" panose="020B0609020204030204" pitchFamily="49" charset="0"/>
                <a:cs typeface="Consolas" panose="020B0609020204030204" pitchFamily="49" charset="0"/>
              </a:rPr>
              <a:t>MyClass</a:t>
            </a:r>
            <a:r>
              <a:rPr lang="en-US" sz="2000" dirty="0" smtClean="0">
                <a:solidFill>
                  <a:srgbClr val="000000"/>
                </a:solidFill>
                <a:latin typeface="Consolas" panose="020B0609020204030204" pitchFamily="49" charset="0"/>
                <a:cs typeface="Consolas" panose="020B0609020204030204" pitchFamily="49" charset="0"/>
              </a:rPr>
              <a:t> </a:t>
            </a:r>
            <a:r>
              <a:rPr lang="en-US" sz="2000" dirty="0" smtClean="0">
                <a:solidFill>
                  <a:srgbClr val="0000FF"/>
                </a:solidFill>
                <a:latin typeface="Consolas" panose="020B0609020204030204" pitchFamily="49" charset="0"/>
                <a:cs typeface="Consolas" panose="020B0609020204030204" pitchFamily="49" charset="0"/>
              </a:rPr>
              <a:t>final</a:t>
            </a:r>
            <a:r>
              <a:rPr lang="en-US" sz="2000" dirty="0" smtClean="0">
                <a:solidFill>
                  <a:srgbClr val="000000"/>
                </a:solidFill>
                <a:latin typeface="Consolas" panose="020B0609020204030204" pitchFamily="49" charset="0"/>
                <a:cs typeface="Consolas" panose="020B0609020204030204" pitchFamily="49" charset="0"/>
              </a:rPr>
              <a:t> </a:t>
            </a:r>
            <a:r>
              <a:rPr lang="en-US" sz="1400" dirty="0" smtClean="0">
                <a:solidFill>
                  <a:schemeClr val="bg1">
                    <a:lumMod val="50000"/>
                  </a:schemeClr>
                </a:solidFill>
                <a:latin typeface="Consolas" panose="020B0609020204030204" pitchFamily="49" charset="0"/>
                <a:cs typeface="Consolas" panose="020B0609020204030204" pitchFamily="49" charset="0"/>
              </a:rPr>
              <a:t>// this class </a:t>
            </a:r>
            <a:r>
              <a:rPr lang="en-US" sz="1400" smtClean="0">
                <a:solidFill>
                  <a:schemeClr val="bg1">
                    <a:lumMod val="50000"/>
                  </a:schemeClr>
                </a:solidFill>
                <a:latin typeface="Consolas" panose="020B0609020204030204" pitchFamily="49" charset="0"/>
                <a:cs typeface="Consolas" panose="020B0609020204030204" pitchFamily="49" charset="0"/>
              </a:rPr>
              <a:t>cannot be a base class</a:t>
            </a:r>
            <a:endParaRPr lang="en-US" sz="1400" dirty="0" smtClean="0">
              <a:solidFill>
                <a:schemeClr val="bg1">
                  <a:lumMod val="50000"/>
                </a:schemeClr>
              </a:solidFill>
              <a:latin typeface="Consolas" panose="020B0609020204030204" pitchFamily="49" charset="0"/>
              <a:cs typeface="Consolas" panose="020B0609020204030204" pitchFamily="49" charset="0"/>
            </a:endParaRPr>
          </a:p>
          <a:p>
            <a:pPr marL="365125" lvl="1" indent="0" eaLnBrk="1" hangingPunct="1">
              <a:lnSpc>
                <a:spcPct val="80000"/>
              </a:lnSpc>
              <a:buFont typeface="Verdana" panose="020B0604030504040204" pitchFamily="34" charset="0"/>
              <a:buNone/>
              <a:defRPr/>
            </a:pPr>
            <a:r>
              <a:rPr lang="en-US" sz="2000" dirty="0" smtClean="0">
                <a:solidFill>
                  <a:srgbClr val="000000"/>
                </a:solidFill>
                <a:latin typeface="Consolas" panose="020B0609020204030204" pitchFamily="49" charset="0"/>
                <a:cs typeface="Consolas" panose="020B0609020204030204" pitchFamily="49" charset="0"/>
              </a:rPr>
              <a:t>{</a:t>
            </a:r>
          </a:p>
          <a:p>
            <a:pPr marL="365125" lvl="1" indent="0" eaLnBrk="1" hangingPunct="1">
              <a:lnSpc>
                <a:spcPct val="80000"/>
              </a:lnSpc>
              <a:buFont typeface="Verdana" panose="020B0604030504040204" pitchFamily="34" charset="0"/>
              <a:buNone/>
              <a:defRPr/>
            </a:pPr>
            <a:r>
              <a:rPr lang="en-US" sz="2000" dirty="0" smtClean="0">
                <a:solidFill>
                  <a:schemeClr val="bg1">
                    <a:lumMod val="50000"/>
                  </a:schemeClr>
                </a:solidFill>
                <a:latin typeface="Consolas" panose="020B0609020204030204" pitchFamily="49" charset="0"/>
                <a:cs typeface="Consolas" panose="020B0609020204030204" pitchFamily="49" charset="0"/>
              </a:rPr>
              <a:t>   // class body</a:t>
            </a:r>
          </a:p>
          <a:p>
            <a:pPr marL="365125" lvl="1" indent="0" eaLnBrk="1" hangingPunct="1">
              <a:lnSpc>
                <a:spcPct val="80000"/>
              </a:lnSpc>
              <a:buFont typeface="Verdana" panose="020B0604030504040204" pitchFamily="34" charset="0"/>
              <a:buNone/>
              <a:defRPr/>
            </a:pPr>
            <a:r>
              <a:rPr lang="en-US" sz="2000" smtClean="0">
                <a:solidFill>
                  <a:srgbClr val="000000"/>
                </a:solidFill>
                <a:latin typeface="Consolas" panose="020B0609020204030204" pitchFamily="49" charset="0"/>
                <a:cs typeface="Consolas" panose="020B0609020204030204" pitchFamily="49" charset="0"/>
              </a:rPr>
              <a:t>}; </a:t>
            </a:r>
          </a:p>
          <a:p>
            <a:pPr marL="365125" lvl="1" indent="0" eaLnBrk="1" hangingPunct="1">
              <a:lnSpc>
                <a:spcPct val="80000"/>
              </a:lnSpc>
              <a:buFont typeface="Verdana" panose="020B0604030504040204" pitchFamily="34" charset="0"/>
              <a:buNone/>
              <a:defRPr/>
            </a:pPr>
            <a:endParaRPr lang="en-US" sz="1600" dirty="0" smtClean="0">
              <a:solidFill>
                <a:srgbClr val="000000"/>
              </a:solidFill>
              <a:latin typeface="Calibri" panose="020F0502020204030204" pitchFamily="34" charset="0"/>
            </a:endParaRPr>
          </a:p>
          <a:p>
            <a:pPr eaLnBrk="1" hangingPunct="1">
              <a:lnSpc>
                <a:spcPct val="80000"/>
              </a:lnSpc>
              <a:defRPr/>
            </a:pPr>
            <a:r>
              <a:rPr lang="en-US" sz="2300" dirty="0" smtClean="0">
                <a:solidFill>
                  <a:srgbClr val="000000"/>
                </a:solidFill>
                <a:latin typeface="Calibri" panose="020F0502020204030204" pitchFamily="34" charset="0"/>
              </a:rPr>
              <a:t>Attempting to override a final member function or inherit from a final base class results in a compilation error. </a:t>
            </a:r>
          </a:p>
        </p:txBody>
      </p:sp>
      <p:sp>
        <p:nvSpPr>
          <p:cNvPr id="6144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©1992-2014 by Pearson Education, Inc. All Rights Reserved.</a:t>
            </a:r>
          </a:p>
        </p:txBody>
      </p:sp>
      <p:cxnSp>
        <p:nvCxnSpPr>
          <p:cNvPr id="4" name="Straight Arrow Connector 3"/>
          <p:cNvCxnSpPr/>
          <p:nvPr/>
        </p:nvCxnSpPr>
        <p:spPr>
          <a:xfrm>
            <a:off x="3200400" y="2133600"/>
            <a:ext cx="0" cy="53340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12.4  </a:t>
            </a:r>
            <a:r>
              <a:rPr lang="en-US" dirty="0" smtClean="0">
                <a:solidFill>
                  <a:srgbClr val="3380E6"/>
                </a:solidFill>
                <a:latin typeface="Arial"/>
              </a:rPr>
              <a:t>Type Fields and </a:t>
            </a:r>
            <a:r>
              <a:rPr lang="en-US" dirty="0" smtClean="0">
                <a:solidFill>
                  <a:srgbClr val="C00000"/>
                </a:solidFill>
                <a:latin typeface="Lucida Console"/>
              </a:rPr>
              <a:t>switch</a:t>
            </a:r>
            <a:r>
              <a:rPr lang="en-US" dirty="0" smtClean="0">
                <a:solidFill>
                  <a:srgbClr val="C00000"/>
                </a:solidFill>
                <a:latin typeface="Arial"/>
              </a:rPr>
              <a:t> </a:t>
            </a:r>
            <a:r>
              <a:rPr lang="en-US" dirty="0" smtClean="0">
                <a:solidFill>
                  <a:srgbClr val="3380E6"/>
                </a:solidFill>
                <a:latin typeface="Arial"/>
              </a:rPr>
              <a:t>Statements</a:t>
            </a:r>
          </a:p>
        </p:txBody>
      </p:sp>
      <p:sp>
        <p:nvSpPr>
          <p:cNvPr id="63491" name="Text Placeholder 2"/>
          <p:cNvSpPr>
            <a:spLocks noGrp="1"/>
          </p:cNvSpPr>
          <p:nvPr>
            <p:ph type="body" idx="1"/>
          </p:nvPr>
        </p:nvSpPr>
        <p:spPr/>
        <p:txBody>
          <a:bodyPr/>
          <a:lstStyle/>
          <a:p>
            <a:pPr eaLnBrk="1" hangingPunct="1">
              <a:lnSpc>
                <a:spcPct val="90000"/>
              </a:lnSpc>
            </a:pPr>
            <a:r>
              <a:rPr lang="en-US" altLang="en-US" sz="8000" smtClean="0">
                <a:solidFill>
                  <a:srgbClr val="C00000"/>
                </a:solidFill>
                <a:latin typeface="Times New Roman" panose="02020603050405020304" pitchFamily="18" charset="0"/>
              </a:rPr>
              <a:t>OMIT</a:t>
            </a:r>
            <a:endParaRPr lang="en-US" altLang="en-US" sz="8000" smtClean="0">
              <a:solidFill>
                <a:srgbClr val="000000"/>
              </a:solidFill>
              <a:latin typeface="Times New Roman" panose="02020603050405020304" pitchFamily="18" charset="0"/>
            </a:endParaRPr>
          </a:p>
        </p:txBody>
      </p:sp>
      <p:sp>
        <p:nvSpPr>
          <p:cNvPr id="7168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©1992-2014 by Pearson Education, Inc. All Rights Reserved.</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1" descr="cpphtp9_12_Page_3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sz="2400" b="0" dirty="0" smtClean="0">
                <a:solidFill>
                  <a:srgbClr val="24B5A1"/>
                </a:solidFill>
                <a:latin typeface="Arial"/>
              </a:rPr>
              <a:t>12.5  </a:t>
            </a:r>
            <a:r>
              <a:rPr lang="en-US" sz="2400" b="0" dirty="0" smtClean="0">
                <a:solidFill>
                  <a:srgbClr val="C00000"/>
                </a:solidFill>
                <a:latin typeface="Arial"/>
              </a:rPr>
              <a:t>Abstract </a:t>
            </a:r>
            <a:r>
              <a:rPr lang="en-US" sz="2400" b="0" dirty="0" smtClean="0">
                <a:solidFill>
                  <a:srgbClr val="0000FF"/>
                </a:solidFill>
                <a:latin typeface="Arial"/>
              </a:rPr>
              <a:t>Classes</a:t>
            </a:r>
            <a:r>
              <a:rPr lang="en-US" sz="2400" b="0" dirty="0" smtClean="0">
                <a:solidFill>
                  <a:srgbClr val="C00000"/>
                </a:solidFill>
                <a:latin typeface="Arial"/>
              </a:rPr>
              <a:t> </a:t>
            </a:r>
            <a:r>
              <a:rPr lang="en-US" sz="2400" b="0" dirty="0" smtClean="0">
                <a:solidFill>
                  <a:schemeClr val="tx1"/>
                </a:solidFill>
                <a:latin typeface="Arial"/>
              </a:rPr>
              <a:t>and</a:t>
            </a:r>
            <a:r>
              <a:rPr lang="en-US" sz="2400" b="0" dirty="0" smtClean="0">
                <a:solidFill>
                  <a:srgbClr val="3380E6"/>
                </a:solidFill>
                <a:latin typeface="Arial"/>
              </a:rPr>
              <a:t> </a:t>
            </a:r>
            <a:r>
              <a:rPr lang="en-US" sz="2400" b="0" dirty="0" smtClean="0">
                <a:solidFill>
                  <a:srgbClr val="C00000"/>
                </a:solidFill>
                <a:latin typeface="Arial"/>
              </a:rPr>
              <a:t>Pure </a:t>
            </a:r>
            <a:r>
              <a:rPr lang="en-US" sz="2400" b="0" dirty="0" smtClean="0">
                <a:solidFill>
                  <a:srgbClr val="C00000"/>
                </a:solidFill>
                <a:latin typeface="Lucida Console"/>
              </a:rPr>
              <a:t>virtual</a:t>
            </a:r>
            <a:r>
              <a:rPr lang="en-US" sz="2400" b="0" dirty="0" smtClean="0">
                <a:solidFill>
                  <a:srgbClr val="C00000"/>
                </a:solidFill>
                <a:latin typeface="Arial"/>
              </a:rPr>
              <a:t> </a:t>
            </a:r>
            <a:r>
              <a:rPr lang="en-US" sz="2400" b="0" dirty="0" smtClean="0">
                <a:solidFill>
                  <a:srgbClr val="0000FF"/>
                </a:solidFill>
                <a:latin typeface="Arial"/>
              </a:rPr>
              <a:t>Functions</a:t>
            </a:r>
          </a:p>
        </p:txBody>
      </p:sp>
      <p:sp>
        <p:nvSpPr>
          <p:cNvPr id="66563" name="Text Placeholder 2"/>
          <p:cNvSpPr>
            <a:spLocks noGrp="1"/>
          </p:cNvSpPr>
          <p:nvPr>
            <p:ph type="body" idx="1"/>
          </p:nvPr>
        </p:nvSpPr>
        <p:spPr/>
        <p:txBody>
          <a:bodyPr>
            <a:normAutofit fontScale="92500"/>
          </a:bodyPr>
          <a:lstStyle/>
          <a:p>
            <a:pPr eaLnBrk="1" hangingPunct="1">
              <a:spcBef>
                <a:spcPts val="600"/>
              </a:spcBef>
            </a:pPr>
            <a:r>
              <a:rPr lang="en-US" altLang="en-US" sz="2300" smtClean="0">
                <a:solidFill>
                  <a:srgbClr val="000000"/>
                </a:solidFill>
                <a:latin typeface="Calibri" panose="020F0502020204030204" pitchFamily="34" charset="0"/>
              </a:rPr>
              <a:t>There are cases in which it’s useful to define </a:t>
            </a:r>
            <a:r>
              <a:rPr lang="en-US" altLang="en-US" sz="2300" i="1" smtClean="0">
                <a:solidFill>
                  <a:srgbClr val="000000"/>
                </a:solidFill>
                <a:latin typeface="Calibri" panose="020F0502020204030204" pitchFamily="34" charset="0"/>
              </a:rPr>
              <a:t>classes from which </a:t>
            </a:r>
            <a:r>
              <a:rPr lang="en-US" altLang="en-US" sz="2300" i="1" u="sng" smtClean="0">
                <a:solidFill>
                  <a:srgbClr val="000000"/>
                </a:solidFill>
                <a:latin typeface="Calibri" panose="020F0502020204030204" pitchFamily="34" charset="0"/>
              </a:rPr>
              <a:t>you never intend to instantiate any objects</a:t>
            </a:r>
            <a:r>
              <a:rPr lang="en-US" altLang="en-US" sz="2300" smtClean="0">
                <a:solidFill>
                  <a:srgbClr val="000000"/>
                </a:solidFill>
                <a:latin typeface="Calibri" panose="020F0502020204030204" pitchFamily="34" charset="0"/>
              </a:rPr>
              <a:t>.</a:t>
            </a:r>
          </a:p>
          <a:p>
            <a:pPr eaLnBrk="1" hangingPunct="1">
              <a:spcBef>
                <a:spcPts val="600"/>
              </a:spcBef>
            </a:pPr>
            <a:r>
              <a:rPr lang="en-US" altLang="en-US" sz="2300" smtClean="0">
                <a:solidFill>
                  <a:srgbClr val="000000"/>
                </a:solidFill>
                <a:latin typeface="Calibri" panose="020F0502020204030204" pitchFamily="34" charset="0"/>
              </a:rPr>
              <a:t>Such classes are called </a:t>
            </a:r>
            <a:r>
              <a:rPr lang="en-US" altLang="en-US" sz="2300" smtClean="0">
                <a:solidFill>
                  <a:srgbClr val="0000FF"/>
                </a:solidFill>
                <a:latin typeface="Calibri" panose="020F0502020204030204" pitchFamily="34" charset="0"/>
              </a:rPr>
              <a:t>abstract classes</a:t>
            </a:r>
            <a:r>
              <a:rPr lang="en-US" altLang="en-US" sz="2300" smtClean="0">
                <a:solidFill>
                  <a:srgbClr val="000000"/>
                </a:solidFill>
                <a:latin typeface="Calibri" panose="020F0502020204030204" pitchFamily="34" charset="0"/>
              </a:rPr>
              <a:t>.</a:t>
            </a:r>
          </a:p>
          <a:p>
            <a:pPr eaLnBrk="1" hangingPunct="1">
              <a:spcBef>
                <a:spcPts val="600"/>
              </a:spcBef>
            </a:pPr>
            <a:r>
              <a:rPr lang="en-US" altLang="en-US" sz="2300">
                <a:solidFill>
                  <a:srgbClr val="008000"/>
                </a:solidFill>
                <a:latin typeface="Calibri" panose="020F0502020204030204" pitchFamily="34" charset="0"/>
              </a:rPr>
              <a:t>T</a:t>
            </a:r>
            <a:r>
              <a:rPr lang="en-US" altLang="en-US" sz="2300" smtClean="0">
                <a:solidFill>
                  <a:srgbClr val="008000"/>
                </a:solidFill>
                <a:latin typeface="Calibri" panose="020F0502020204030204" pitchFamily="34" charset="0"/>
              </a:rPr>
              <a:t>hese classes normally are used as base classes in inheritance hierarchies</a:t>
            </a:r>
          </a:p>
          <a:p>
            <a:pPr eaLnBrk="1" hangingPunct="1">
              <a:spcBef>
                <a:spcPts val="600"/>
              </a:spcBef>
            </a:pPr>
            <a:r>
              <a:rPr lang="en-US" altLang="en-US" sz="2300" smtClean="0">
                <a:solidFill>
                  <a:srgbClr val="000000"/>
                </a:solidFill>
                <a:latin typeface="Calibri" panose="020F0502020204030204" pitchFamily="34" charset="0"/>
              </a:rPr>
              <a:t>These classes cannot be used to instantiate objects, because, as we’ll soon see, </a:t>
            </a:r>
            <a:r>
              <a:rPr lang="en-US" altLang="en-US" sz="2300" smtClean="0">
                <a:solidFill>
                  <a:srgbClr val="C00000"/>
                </a:solidFill>
                <a:latin typeface="Calibri" panose="020F0502020204030204" pitchFamily="34" charset="0"/>
              </a:rPr>
              <a:t>abstract classes are </a:t>
            </a:r>
            <a:r>
              <a:rPr lang="en-US" altLang="en-US" sz="2300" i="1" smtClean="0">
                <a:solidFill>
                  <a:srgbClr val="0000FF"/>
                </a:solidFill>
                <a:latin typeface="Calibri" panose="020F0502020204030204" pitchFamily="34" charset="0"/>
              </a:rPr>
              <a:t>incomplete</a:t>
            </a:r>
            <a:r>
              <a:rPr lang="en-US" altLang="en-US" sz="2300">
                <a:solidFill>
                  <a:srgbClr val="0000FF"/>
                </a:solidFill>
                <a:latin typeface="Calibri" panose="020F0502020204030204" pitchFamily="34" charset="0"/>
              </a:rPr>
              <a:t> </a:t>
            </a:r>
            <a:r>
              <a:rPr lang="en-US" altLang="en-US" sz="2300" smtClean="0">
                <a:solidFill>
                  <a:srgbClr val="C00000"/>
                </a:solidFill>
                <a:latin typeface="Calibri" panose="020F0502020204030204" pitchFamily="34" charset="0"/>
              </a:rPr>
              <a:t>- </a:t>
            </a:r>
            <a:r>
              <a:rPr lang="en-US" altLang="en-US" sz="2300" smtClean="0">
                <a:solidFill>
                  <a:srgbClr val="C00000"/>
                </a:solidFill>
                <a:latin typeface="Calibri" panose="020F0502020204030204" pitchFamily="34" charset="0"/>
              </a:rPr>
              <a:t>derived </a:t>
            </a:r>
            <a:r>
              <a:rPr lang="en-US" altLang="en-US" sz="2300" smtClean="0">
                <a:solidFill>
                  <a:srgbClr val="C00000"/>
                </a:solidFill>
                <a:latin typeface="Calibri" panose="020F0502020204030204" pitchFamily="34" charset="0"/>
              </a:rPr>
              <a:t>classes must define the “missing pieces.” </a:t>
            </a:r>
          </a:p>
          <a:p>
            <a:pPr eaLnBrk="1" hangingPunct="1">
              <a:spcBef>
                <a:spcPts val="600"/>
              </a:spcBef>
            </a:pPr>
            <a:r>
              <a:rPr lang="en-US" altLang="en-US" sz="2300" smtClean="0">
                <a:solidFill>
                  <a:srgbClr val="0000FF"/>
                </a:solidFill>
                <a:latin typeface="Calibri" panose="020F0502020204030204" pitchFamily="34" charset="0"/>
              </a:rPr>
              <a:t>An abstract class is a base class from which other classes can inherit.</a:t>
            </a:r>
          </a:p>
          <a:p>
            <a:pPr eaLnBrk="1" hangingPunct="1">
              <a:spcBef>
                <a:spcPts val="600"/>
              </a:spcBef>
            </a:pPr>
            <a:r>
              <a:rPr lang="en-US" altLang="en-US" sz="2300" smtClean="0">
                <a:solidFill>
                  <a:srgbClr val="000000"/>
                </a:solidFill>
                <a:latin typeface="Calibri" panose="020F0502020204030204" pitchFamily="34" charset="0"/>
              </a:rPr>
              <a:t>Classes that can be used to instantiate objects are called </a:t>
            </a:r>
            <a:r>
              <a:rPr lang="en-US" altLang="en-US" sz="2300" smtClean="0">
                <a:solidFill>
                  <a:srgbClr val="0000FF"/>
                </a:solidFill>
                <a:latin typeface="Calibri" panose="020F0502020204030204" pitchFamily="34" charset="0"/>
              </a:rPr>
              <a:t>concrete classes</a:t>
            </a:r>
            <a:r>
              <a:rPr lang="en-US" altLang="en-US" sz="2300" smtClean="0">
                <a:solidFill>
                  <a:srgbClr val="000000"/>
                </a:solidFill>
                <a:latin typeface="Calibri" panose="020F0502020204030204" pitchFamily="34" charset="0"/>
              </a:rPr>
              <a:t>.</a:t>
            </a:r>
          </a:p>
          <a:p>
            <a:pPr eaLnBrk="1" hangingPunct="1">
              <a:spcBef>
                <a:spcPts val="600"/>
              </a:spcBef>
            </a:pPr>
            <a:r>
              <a:rPr lang="en-US" altLang="en-US" sz="2300" smtClean="0">
                <a:solidFill>
                  <a:srgbClr val="000000"/>
                </a:solidFill>
                <a:latin typeface="Calibri" panose="020F0502020204030204" pitchFamily="34" charset="0"/>
              </a:rPr>
              <a:t>Such classes define </a:t>
            </a:r>
            <a:r>
              <a:rPr lang="en-US" altLang="en-US" sz="2300" i="1" smtClean="0">
                <a:solidFill>
                  <a:srgbClr val="000000"/>
                </a:solidFill>
                <a:latin typeface="Calibri" panose="020F0502020204030204" pitchFamily="34" charset="0"/>
              </a:rPr>
              <a:t>every</a:t>
            </a:r>
            <a:r>
              <a:rPr lang="en-US" altLang="en-US" sz="2300" smtClean="0">
                <a:solidFill>
                  <a:srgbClr val="000000"/>
                </a:solidFill>
                <a:latin typeface="Calibri" panose="020F0502020204030204" pitchFamily="34" charset="0"/>
              </a:rPr>
              <a:t> member function they declare.</a:t>
            </a:r>
          </a:p>
        </p:txBody>
      </p:sp>
      <p:sp>
        <p:nvSpPr>
          <p:cNvPr id="7475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©1992-2014 by Pearson Education, Inc. All Rights Reserved.</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sz="2400" b="0">
                <a:solidFill>
                  <a:srgbClr val="24B5A1"/>
                </a:solidFill>
                <a:latin typeface="Arial"/>
              </a:rPr>
              <a:t>12.5  </a:t>
            </a:r>
            <a:r>
              <a:rPr lang="en-US" sz="2400" b="0">
                <a:solidFill>
                  <a:srgbClr val="C00000"/>
                </a:solidFill>
                <a:latin typeface="Arial"/>
              </a:rPr>
              <a:t>Abstract </a:t>
            </a:r>
            <a:r>
              <a:rPr lang="en-US" sz="2400" b="0">
                <a:solidFill>
                  <a:srgbClr val="0000FF"/>
                </a:solidFill>
                <a:latin typeface="Arial"/>
              </a:rPr>
              <a:t>Classes</a:t>
            </a:r>
            <a:r>
              <a:rPr lang="en-US" sz="2400" b="0">
                <a:solidFill>
                  <a:srgbClr val="C00000"/>
                </a:solidFill>
                <a:latin typeface="Arial"/>
              </a:rPr>
              <a:t> </a:t>
            </a:r>
            <a:r>
              <a:rPr lang="en-US" sz="2400" b="0">
                <a:solidFill>
                  <a:schemeClr val="tx1"/>
                </a:solidFill>
                <a:latin typeface="Arial"/>
              </a:rPr>
              <a:t>and</a:t>
            </a:r>
            <a:r>
              <a:rPr lang="en-US" sz="2400" b="0">
                <a:solidFill>
                  <a:srgbClr val="3380E6"/>
                </a:solidFill>
                <a:latin typeface="Arial"/>
              </a:rPr>
              <a:t> </a:t>
            </a:r>
            <a:r>
              <a:rPr lang="en-US" sz="2400" b="0">
                <a:solidFill>
                  <a:srgbClr val="C00000"/>
                </a:solidFill>
                <a:latin typeface="Arial"/>
              </a:rPr>
              <a:t>Pure </a:t>
            </a:r>
            <a:r>
              <a:rPr lang="en-US" sz="2400" b="0">
                <a:solidFill>
                  <a:srgbClr val="C00000"/>
                </a:solidFill>
                <a:latin typeface="Lucida Console"/>
              </a:rPr>
              <a:t>virtual</a:t>
            </a:r>
            <a:r>
              <a:rPr lang="en-US" sz="2400" b="0">
                <a:solidFill>
                  <a:srgbClr val="C00000"/>
                </a:solidFill>
                <a:latin typeface="Arial"/>
              </a:rPr>
              <a:t> </a:t>
            </a:r>
            <a:r>
              <a:rPr lang="en-US" sz="2400" b="0">
                <a:solidFill>
                  <a:srgbClr val="0000FF"/>
                </a:solidFill>
                <a:latin typeface="Arial"/>
              </a:rPr>
              <a:t>Functions</a:t>
            </a:r>
            <a:endParaRPr lang="en-US" sz="2400" dirty="0" smtClean="0">
              <a:solidFill>
                <a:srgbClr val="3380E6"/>
              </a:solidFill>
              <a:latin typeface="Arial"/>
            </a:endParaRPr>
          </a:p>
        </p:txBody>
      </p:sp>
      <p:sp>
        <p:nvSpPr>
          <p:cNvPr id="67587" name="Text Placeholder 2"/>
          <p:cNvSpPr>
            <a:spLocks noGrp="1"/>
          </p:cNvSpPr>
          <p:nvPr>
            <p:ph type="body" idx="1"/>
          </p:nvPr>
        </p:nvSpPr>
        <p:spPr/>
        <p:txBody>
          <a:bodyPr/>
          <a:lstStyle/>
          <a:p>
            <a:pPr eaLnBrk="1" hangingPunct="1">
              <a:lnSpc>
                <a:spcPct val="90000"/>
              </a:lnSpc>
            </a:pPr>
            <a:r>
              <a:rPr lang="en-US" altLang="en-US" sz="2200" smtClean="0">
                <a:solidFill>
                  <a:srgbClr val="000000"/>
                </a:solidFill>
                <a:latin typeface="Calibri" panose="020F0502020204030204" pitchFamily="34" charset="0"/>
              </a:rPr>
              <a:t>An inheritance hierarchy does not need to contain any abstract classes, but many object-oriented systems have class hierarchies headed by abstract base classes.</a:t>
            </a:r>
            <a:br>
              <a:rPr lang="en-US" altLang="en-US" sz="2200" smtClean="0">
                <a:solidFill>
                  <a:srgbClr val="000000"/>
                </a:solidFill>
                <a:latin typeface="Calibri" panose="020F0502020204030204" pitchFamily="34" charset="0"/>
              </a:rPr>
            </a:br>
            <a:endParaRPr lang="en-US" altLang="en-US" sz="2200" smtClean="0">
              <a:solidFill>
                <a:srgbClr val="000000"/>
              </a:solidFill>
              <a:latin typeface="Calibri" panose="020F0502020204030204" pitchFamily="34" charset="0"/>
            </a:endParaRPr>
          </a:p>
          <a:p>
            <a:pPr eaLnBrk="1" hangingPunct="1">
              <a:lnSpc>
                <a:spcPct val="90000"/>
              </a:lnSpc>
            </a:pPr>
            <a:r>
              <a:rPr lang="en-US" altLang="en-US" sz="2200" smtClean="0">
                <a:solidFill>
                  <a:srgbClr val="000000"/>
                </a:solidFill>
                <a:latin typeface="Calibri" panose="020F0502020204030204" pitchFamily="34" charset="0"/>
              </a:rPr>
              <a:t>In some cases, abstract classes constitute the top few levels of the hierarchy.</a:t>
            </a:r>
            <a:br>
              <a:rPr lang="en-US" altLang="en-US" sz="2200" smtClean="0">
                <a:solidFill>
                  <a:srgbClr val="000000"/>
                </a:solidFill>
                <a:latin typeface="Calibri" panose="020F0502020204030204" pitchFamily="34" charset="0"/>
              </a:rPr>
            </a:br>
            <a:endParaRPr lang="en-US" altLang="en-US" sz="2200" smtClean="0">
              <a:solidFill>
                <a:srgbClr val="000000"/>
              </a:solidFill>
              <a:latin typeface="Calibri" panose="020F0502020204030204" pitchFamily="34" charset="0"/>
            </a:endParaRPr>
          </a:p>
          <a:p>
            <a:pPr eaLnBrk="1" hangingPunct="1">
              <a:lnSpc>
                <a:spcPct val="90000"/>
              </a:lnSpc>
            </a:pPr>
            <a:r>
              <a:rPr lang="en-US" altLang="en-US" sz="2200" smtClean="0">
                <a:solidFill>
                  <a:srgbClr val="000000"/>
                </a:solidFill>
                <a:latin typeface="Calibri" panose="020F0502020204030204" pitchFamily="34" charset="0"/>
              </a:rPr>
              <a:t>A good example of this is the shape hierarchy in Fig. 12.3, which begins with abstract base class </a:t>
            </a:r>
            <a:r>
              <a:rPr lang="en-US" altLang="en-US" sz="2200" i="1" smtClean="0">
                <a:solidFill>
                  <a:srgbClr val="0000FF"/>
                </a:solidFill>
                <a:latin typeface="Calibri" panose="020F0502020204030204" pitchFamily="34" charset="0"/>
              </a:rPr>
              <a:t>Shape</a:t>
            </a:r>
            <a:r>
              <a:rPr lang="en-US" altLang="en-US" sz="2200" smtClean="0">
                <a:solidFill>
                  <a:srgbClr val="000000"/>
                </a:solidFill>
                <a:latin typeface="Calibri" panose="020F0502020204030204" pitchFamily="34" charset="0"/>
              </a:rPr>
              <a:t>.</a:t>
            </a:r>
          </a:p>
          <a:p>
            <a:pPr eaLnBrk="1" hangingPunct="1">
              <a:lnSpc>
                <a:spcPct val="90000"/>
              </a:lnSpc>
            </a:pPr>
            <a:endParaRPr lang="en-US" altLang="en-US" sz="2200">
              <a:solidFill>
                <a:srgbClr val="000000"/>
              </a:solidFill>
              <a:latin typeface="Calibri" panose="020F0502020204030204" pitchFamily="34" charset="0"/>
            </a:endParaRPr>
          </a:p>
          <a:p>
            <a:pPr eaLnBrk="1" hangingPunct="1">
              <a:lnSpc>
                <a:spcPct val="90000"/>
              </a:lnSpc>
            </a:pPr>
            <a:r>
              <a:rPr lang="en-US" altLang="en-US" sz="2200" smtClean="0">
                <a:solidFill>
                  <a:srgbClr val="000000"/>
                </a:solidFill>
                <a:latin typeface="Calibri" panose="020F0502020204030204" pitchFamily="34" charset="0"/>
              </a:rPr>
              <a:t>Note:  In Java a class can be declared abstract even if it does not contain any abstract methods. </a:t>
            </a:r>
            <a:r>
              <a:rPr lang="en-US" altLang="en-US" sz="2200" smtClean="0">
                <a:solidFill>
                  <a:srgbClr val="0000FF"/>
                </a:solidFill>
                <a:latin typeface="Calibri" panose="020F0502020204030204" pitchFamily="34" charset="0"/>
              </a:rPr>
              <a:t>You cannot do this in C++</a:t>
            </a:r>
            <a:r>
              <a:rPr lang="en-US" altLang="en-US" sz="2200" smtClean="0">
                <a:solidFill>
                  <a:srgbClr val="000000"/>
                </a:solidFill>
                <a:latin typeface="Calibri" panose="020F0502020204030204" pitchFamily="34" charset="0"/>
              </a:rPr>
              <a:t>;</a:t>
            </a:r>
            <a:endParaRPr lang="en-US" altLang="en-US" sz="2200" smtClean="0">
              <a:solidFill>
                <a:srgbClr val="000000"/>
              </a:solidFill>
              <a:latin typeface="Calibri" panose="020F0502020204030204" pitchFamily="34" charset="0"/>
            </a:endParaRPr>
          </a:p>
          <a:p>
            <a:pPr eaLnBrk="1" hangingPunct="1">
              <a:lnSpc>
                <a:spcPct val="90000"/>
              </a:lnSpc>
            </a:pPr>
            <a:endParaRPr lang="en-US" altLang="en-US" sz="2200" smtClean="0">
              <a:solidFill>
                <a:srgbClr val="000000"/>
              </a:solidFill>
              <a:latin typeface="Calibri" panose="020F0502020204030204" pitchFamily="34" charset="0"/>
            </a:endParaRPr>
          </a:p>
        </p:txBody>
      </p:sp>
      <p:sp>
        <p:nvSpPr>
          <p:cNvPr id="7578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©1992-2014 by Pearson Education, Inc. All Rights Reserved.</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sz="2400" b="0">
                <a:solidFill>
                  <a:srgbClr val="24B5A1"/>
                </a:solidFill>
                <a:latin typeface="Arial"/>
              </a:rPr>
              <a:t>12.5  </a:t>
            </a:r>
            <a:r>
              <a:rPr lang="en-US" sz="2400" b="0">
                <a:solidFill>
                  <a:srgbClr val="C00000"/>
                </a:solidFill>
                <a:latin typeface="Arial"/>
              </a:rPr>
              <a:t>Abstract </a:t>
            </a:r>
            <a:r>
              <a:rPr lang="en-US" sz="2400" b="0">
                <a:solidFill>
                  <a:srgbClr val="0000FF"/>
                </a:solidFill>
                <a:latin typeface="Arial"/>
              </a:rPr>
              <a:t>Classes</a:t>
            </a:r>
            <a:r>
              <a:rPr lang="en-US" sz="2400" b="0">
                <a:solidFill>
                  <a:srgbClr val="C00000"/>
                </a:solidFill>
                <a:latin typeface="Arial"/>
              </a:rPr>
              <a:t> </a:t>
            </a:r>
            <a:r>
              <a:rPr lang="en-US" sz="2400" b="0">
                <a:solidFill>
                  <a:schemeClr val="tx1"/>
                </a:solidFill>
                <a:latin typeface="Arial"/>
              </a:rPr>
              <a:t>and</a:t>
            </a:r>
            <a:r>
              <a:rPr lang="en-US" sz="2400" b="0">
                <a:solidFill>
                  <a:srgbClr val="3380E6"/>
                </a:solidFill>
                <a:latin typeface="Arial"/>
              </a:rPr>
              <a:t> </a:t>
            </a:r>
            <a:r>
              <a:rPr lang="en-US" sz="2400" b="0">
                <a:solidFill>
                  <a:srgbClr val="C00000"/>
                </a:solidFill>
                <a:latin typeface="Arial"/>
              </a:rPr>
              <a:t>Pure </a:t>
            </a:r>
            <a:r>
              <a:rPr lang="en-US" sz="2400" b="0">
                <a:solidFill>
                  <a:srgbClr val="C00000"/>
                </a:solidFill>
                <a:latin typeface="Lucida Console"/>
              </a:rPr>
              <a:t>virtual</a:t>
            </a:r>
            <a:r>
              <a:rPr lang="en-US" sz="2400" b="0">
                <a:solidFill>
                  <a:srgbClr val="C00000"/>
                </a:solidFill>
                <a:latin typeface="Arial"/>
              </a:rPr>
              <a:t> </a:t>
            </a:r>
            <a:r>
              <a:rPr lang="en-US" sz="2400" b="0">
                <a:solidFill>
                  <a:srgbClr val="0000FF"/>
                </a:solidFill>
                <a:latin typeface="Arial"/>
              </a:rPr>
              <a:t>Functions</a:t>
            </a:r>
            <a:endParaRPr lang="en-US" sz="2400" dirty="0" smtClean="0">
              <a:solidFill>
                <a:srgbClr val="3380E6"/>
              </a:solidFill>
              <a:latin typeface="Arial"/>
            </a:endParaRPr>
          </a:p>
        </p:txBody>
      </p:sp>
      <p:sp>
        <p:nvSpPr>
          <p:cNvPr id="62467"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sz="2500" b="1" dirty="0" smtClean="0">
                <a:solidFill>
                  <a:srgbClr val="000000"/>
                </a:solidFill>
                <a:latin typeface="Calibri" panose="020F0502020204030204" pitchFamily="34" charset="0"/>
              </a:rPr>
              <a:t>Pure </a:t>
            </a:r>
            <a:r>
              <a:rPr lang="en-US" sz="2500" b="1" smtClean="0">
                <a:solidFill>
                  <a:srgbClr val="000000"/>
                </a:solidFill>
                <a:latin typeface="Calibri" panose="020F0502020204030204" pitchFamily="34" charset="0"/>
              </a:rPr>
              <a:t>Virtual Functions</a:t>
            </a:r>
          </a:p>
          <a:p>
            <a:pPr marL="109537" indent="0" eaLnBrk="1" hangingPunct="1">
              <a:buFont typeface="Wingdings 3" panose="05040102010807070707" pitchFamily="18" charset="2"/>
              <a:buNone/>
              <a:defRPr/>
            </a:pPr>
            <a:endParaRPr lang="en-US" sz="1600" b="1" dirty="0" smtClean="0">
              <a:solidFill>
                <a:srgbClr val="000000"/>
              </a:solidFill>
              <a:latin typeface="Calibri" panose="020F0502020204030204" pitchFamily="34" charset="0"/>
            </a:endParaRPr>
          </a:p>
          <a:p>
            <a:pPr eaLnBrk="1" hangingPunct="1">
              <a:defRPr/>
            </a:pPr>
            <a:r>
              <a:rPr lang="en-US" sz="2500" dirty="0" smtClean="0">
                <a:solidFill>
                  <a:srgbClr val="000000"/>
                </a:solidFill>
                <a:latin typeface="Calibri" panose="020F0502020204030204" pitchFamily="34" charset="0"/>
              </a:rPr>
              <a:t>A class is made </a:t>
            </a:r>
            <a:r>
              <a:rPr lang="en-US" sz="2500" dirty="0" smtClean="0">
                <a:solidFill>
                  <a:srgbClr val="FF0000"/>
                </a:solidFill>
                <a:latin typeface="Calibri" panose="020F0502020204030204" pitchFamily="34" charset="0"/>
              </a:rPr>
              <a:t>abstract</a:t>
            </a:r>
            <a:r>
              <a:rPr lang="en-US" sz="2500" dirty="0" smtClean="0">
                <a:solidFill>
                  <a:srgbClr val="000000"/>
                </a:solidFill>
                <a:latin typeface="Calibri" panose="020F0502020204030204" pitchFamily="34" charset="0"/>
              </a:rPr>
              <a:t> by declaring one or more of its virtual functions to be “pure.” A </a:t>
            </a:r>
            <a:r>
              <a:rPr lang="en-US" sz="2500" dirty="0" smtClean="0">
                <a:solidFill>
                  <a:srgbClr val="0000FF"/>
                </a:solidFill>
                <a:latin typeface="Calibri" panose="020F0502020204030204" pitchFamily="34" charset="0"/>
              </a:rPr>
              <a:t>pure virtual function</a:t>
            </a:r>
            <a:r>
              <a:rPr lang="en-US" sz="2500" dirty="0" smtClean="0">
                <a:solidFill>
                  <a:srgbClr val="000000"/>
                </a:solidFill>
                <a:latin typeface="Calibri" panose="020F0502020204030204" pitchFamily="34" charset="0"/>
              </a:rPr>
              <a:t> is specified by placing “= 0” in its declaration, </a:t>
            </a:r>
            <a:r>
              <a:rPr lang="en-US" sz="2500" smtClean="0">
                <a:solidFill>
                  <a:srgbClr val="000000"/>
                </a:solidFill>
                <a:latin typeface="Calibri" panose="020F0502020204030204" pitchFamily="34" charset="0"/>
              </a:rPr>
              <a:t>as in</a:t>
            </a:r>
          </a:p>
          <a:p>
            <a:pPr marL="109537" indent="0" eaLnBrk="1" hangingPunct="1">
              <a:buNone/>
              <a:defRPr/>
            </a:pPr>
            <a:r>
              <a:rPr lang="en-US" sz="1200" smtClean="0">
                <a:solidFill>
                  <a:srgbClr val="000000"/>
                </a:solidFill>
                <a:latin typeface="Calibri" panose="020F0502020204030204" pitchFamily="34" charset="0"/>
              </a:rPr>
              <a:t/>
            </a:r>
            <a:br>
              <a:rPr lang="en-US" sz="1200" smtClean="0">
                <a:solidFill>
                  <a:srgbClr val="000000"/>
                </a:solidFill>
                <a:latin typeface="Calibri" panose="020F0502020204030204" pitchFamily="34" charset="0"/>
              </a:rPr>
            </a:br>
            <a:endParaRPr lang="en-US" sz="1200" dirty="0" smtClean="0">
              <a:solidFill>
                <a:srgbClr val="000000"/>
              </a:solidFill>
              <a:latin typeface="Calibri" panose="020F0502020204030204" pitchFamily="34" charset="0"/>
            </a:endParaRPr>
          </a:p>
          <a:p>
            <a:pPr lvl="2" eaLnBrk="1" hangingPunct="1">
              <a:buFont typeface="Wingdings 2" panose="05020102010507070707" pitchFamily="18" charset="2"/>
              <a:buNone/>
              <a:defRPr/>
            </a:pPr>
            <a:r>
              <a:rPr lang="en-US" sz="2400" dirty="0" smtClean="0">
                <a:solidFill>
                  <a:srgbClr val="0000FF"/>
                </a:solidFill>
                <a:latin typeface="Calibri" panose="020F0502020204030204" pitchFamily="34" charset="0"/>
              </a:rPr>
              <a:t>virtual void</a:t>
            </a:r>
            <a:r>
              <a:rPr lang="en-US" sz="2400" dirty="0" smtClean="0">
                <a:solidFill>
                  <a:srgbClr val="000000"/>
                </a:solidFill>
                <a:latin typeface="Calibri" panose="020F0502020204030204" pitchFamily="34" charset="0"/>
              </a:rPr>
              <a:t> </a:t>
            </a:r>
            <a:r>
              <a:rPr lang="en-US" sz="2400" smtClean="0">
                <a:solidFill>
                  <a:srgbClr val="000000"/>
                </a:solidFill>
                <a:latin typeface="Calibri" panose="020F0502020204030204" pitchFamily="34" charset="0"/>
              </a:rPr>
              <a:t>draw</a:t>
            </a:r>
            <a:r>
              <a:rPr lang="en-US" sz="2400" smtClean="0">
                <a:solidFill>
                  <a:srgbClr val="000000"/>
                </a:solidFill>
                <a:latin typeface="Calibri" panose="020F0502020204030204" pitchFamily="34" charset="0"/>
              </a:rPr>
              <a:t>( ) </a:t>
            </a:r>
            <a:r>
              <a:rPr lang="en-US" sz="2400" dirty="0" smtClean="0">
                <a:solidFill>
                  <a:srgbClr val="0000FF"/>
                </a:solidFill>
                <a:latin typeface="Calibri" panose="020F0502020204030204" pitchFamily="34" charset="0"/>
              </a:rPr>
              <a:t>const</a:t>
            </a:r>
            <a:r>
              <a:rPr lang="en-US" sz="2400" dirty="0" smtClean="0">
                <a:solidFill>
                  <a:srgbClr val="000000"/>
                </a:solidFill>
                <a:latin typeface="Calibri" panose="020F0502020204030204" pitchFamily="34" charset="0"/>
              </a:rPr>
              <a:t> </a:t>
            </a:r>
            <a:r>
              <a:rPr lang="en-US" sz="2400" dirty="0" smtClean="0">
                <a:solidFill>
                  <a:srgbClr val="C00000"/>
                </a:solidFill>
                <a:latin typeface="Calibri" panose="020F0502020204030204" pitchFamily="34" charset="0"/>
              </a:rPr>
              <a:t>= 0</a:t>
            </a:r>
            <a:r>
              <a:rPr lang="en-US" sz="2400" smtClean="0">
                <a:solidFill>
                  <a:srgbClr val="000000"/>
                </a:solidFill>
                <a:latin typeface="Calibri" panose="020F0502020204030204" pitchFamily="34" charset="0"/>
              </a:rPr>
              <a:t>;   </a:t>
            </a:r>
            <a:r>
              <a:rPr lang="en-US" sz="2000" smtClean="0">
                <a:solidFill>
                  <a:srgbClr val="008000"/>
                </a:solidFill>
                <a:latin typeface="Calibri" panose="020F0502020204030204" pitchFamily="34" charset="0"/>
              </a:rPr>
              <a:t>// </a:t>
            </a:r>
            <a:r>
              <a:rPr lang="en-US" sz="2000" dirty="0" smtClean="0">
                <a:solidFill>
                  <a:srgbClr val="008000"/>
                </a:solidFill>
                <a:latin typeface="Calibri" panose="020F0502020204030204" pitchFamily="34" charset="0"/>
              </a:rPr>
              <a:t>pure </a:t>
            </a:r>
            <a:r>
              <a:rPr lang="en-US" sz="2000" smtClean="0">
                <a:solidFill>
                  <a:srgbClr val="008000"/>
                </a:solidFill>
                <a:latin typeface="Calibri" panose="020F0502020204030204" pitchFamily="34" charset="0"/>
              </a:rPr>
              <a:t>virtual function</a:t>
            </a:r>
          </a:p>
          <a:p>
            <a:pPr lvl="2" eaLnBrk="1" hangingPunct="1">
              <a:buFont typeface="Wingdings 2" panose="05020102010507070707" pitchFamily="18" charset="2"/>
              <a:buNone/>
              <a:defRPr/>
            </a:pPr>
            <a:endParaRPr lang="en-US" sz="1100" dirty="0" smtClean="0">
              <a:solidFill>
                <a:schemeClr val="bg1">
                  <a:lumMod val="50000"/>
                </a:schemeClr>
              </a:solidFill>
              <a:latin typeface="Calibri" panose="020F0502020204030204" pitchFamily="34" charset="0"/>
            </a:endParaRPr>
          </a:p>
          <a:p>
            <a:pPr eaLnBrk="1" hangingPunct="1">
              <a:defRPr/>
            </a:pPr>
            <a:r>
              <a:rPr lang="en-US" sz="2500" dirty="0" smtClean="0">
                <a:solidFill>
                  <a:srgbClr val="000000"/>
                </a:solidFill>
                <a:latin typeface="Calibri" panose="020F0502020204030204" pitchFamily="34" charset="0"/>
              </a:rPr>
              <a:t>The “</a:t>
            </a:r>
            <a:r>
              <a:rPr lang="en-US" sz="2500" dirty="0" smtClean="0">
                <a:solidFill>
                  <a:srgbClr val="C00000"/>
                </a:solidFill>
                <a:latin typeface="Calibri" panose="020F0502020204030204" pitchFamily="34" charset="0"/>
              </a:rPr>
              <a:t>= 0</a:t>
            </a:r>
            <a:r>
              <a:rPr lang="en-US" sz="2500" dirty="0" smtClean="0">
                <a:solidFill>
                  <a:srgbClr val="000000"/>
                </a:solidFill>
                <a:latin typeface="Calibri" panose="020F0502020204030204" pitchFamily="34" charset="0"/>
              </a:rPr>
              <a:t>” is a </a:t>
            </a:r>
            <a:r>
              <a:rPr lang="en-US" sz="2500" dirty="0" smtClean="0">
                <a:solidFill>
                  <a:srgbClr val="0000FF"/>
                </a:solidFill>
                <a:latin typeface="Calibri" panose="020F0502020204030204" pitchFamily="34" charset="0"/>
              </a:rPr>
              <a:t>pure </a:t>
            </a:r>
            <a:r>
              <a:rPr lang="en-US" sz="2500" smtClean="0">
                <a:solidFill>
                  <a:srgbClr val="0000FF"/>
                </a:solidFill>
                <a:latin typeface="Calibri" panose="020F0502020204030204" pitchFamily="34" charset="0"/>
              </a:rPr>
              <a:t>specifier</a:t>
            </a:r>
            <a:r>
              <a:rPr lang="en-US" sz="2500" smtClean="0">
                <a:solidFill>
                  <a:srgbClr val="000000"/>
                </a:solidFill>
                <a:latin typeface="Calibri" panose="020F0502020204030204" pitchFamily="34" charset="0"/>
              </a:rPr>
              <a:t>.</a:t>
            </a:r>
            <a:br>
              <a:rPr lang="en-US" sz="2500" smtClean="0">
                <a:solidFill>
                  <a:srgbClr val="000000"/>
                </a:solidFill>
                <a:latin typeface="Calibri" panose="020F0502020204030204" pitchFamily="34" charset="0"/>
              </a:rPr>
            </a:br>
            <a:endParaRPr lang="en-US" sz="2500" smtClean="0">
              <a:solidFill>
                <a:srgbClr val="000000"/>
              </a:solidFill>
              <a:latin typeface="Calibri" panose="020F0502020204030204" pitchFamily="34" charset="0"/>
            </a:endParaRPr>
          </a:p>
          <a:p>
            <a:pPr eaLnBrk="1" hangingPunct="1">
              <a:defRPr/>
            </a:pPr>
            <a:r>
              <a:rPr lang="en-US" sz="2500" smtClean="0">
                <a:solidFill>
                  <a:srgbClr val="000000"/>
                </a:solidFill>
                <a:latin typeface="Calibri" panose="020F0502020204030204" pitchFamily="34" charset="0"/>
              </a:rPr>
              <a:t>Note:  There is no </a:t>
            </a:r>
            <a:r>
              <a:rPr lang="en-US" sz="2500" smtClean="0">
                <a:solidFill>
                  <a:srgbClr val="C00000"/>
                </a:solidFill>
                <a:latin typeface="Calibri" panose="020F0502020204030204" pitchFamily="34" charset="0"/>
              </a:rPr>
              <a:t>abstract</a:t>
            </a:r>
            <a:r>
              <a:rPr lang="en-US" sz="2500" smtClean="0">
                <a:solidFill>
                  <a:srgbClr val="000000"/>
                </a:solidFill>
                <a:latin typeface="Calibri" panose="020F0502020204030204" pitchFamily="34" charset="0"/>
              </a:rPr>
              <a:t> keyword in </a:t>
            </a:r>
            <a:r>
              <a:rPr lang="en-US" sz="2500" smtClean="0">
                <a:solidFill>
                  <a:srgbClr val="FF0000"/>
                </a:solidFill>
                <a:latin typeface="Calibri" panose="020F0502020204030204" pitchFamily="34" charset="0"/>
              </a:rPr>
              <a:t>C++ </a:t>
            </a:r>
            <a:r>
              <a:rPr lang="en-US" sz="2500" smtClean="0">
                <a:solidFill>
                  <a:srgbClr val="000000"/>
                </a:solidFill>
                <a:latin typeface="Calibri" panose="020F0502020204030204" pitchFamily="34" charset="0"/>
              </a:rPr>
              <a:t>and abstract is not included in the class header as it is in </a:t>
            </a:r>
            <a:r>
              <a:rPr lang="en-US" sz="2500" smtClean="0">
                <a:solidFill>
                  <a:srgbClr val="0000FF"/>
                </a:solidFill>
                <a:latin typeface="Calibri" panose="020F0502020204030204" pitchFamily="34" charset="0"/>
              </a:rPr>
              <a:t>Java</a:t>
            </a:r>
          </a:p>
          <a:p>
            <a:pPr marL="109537" indent="0" eaLnBrk="1" hangingPunct="1">
              <a:buNone/>
              <a:defRPr/>
            </a:pPr>
            <a:endParaRPr lang="en-US" sz="2500" dirty="0" smtClean="0">
              <a:solidFill>
                <a:srgbClr val="000000"/>
              </a:solidFill>
              <a:latin typeface="Calibri" panose="020F0502020204030204" pitchFamily="34" charset="0"/>
            </a:endParaRPr>
          </a:p>
        </p:txBody>
      </p:sp>
      <p:sp>
        <p:nvSpPr>
          <p:cNvPr id="7680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©1992-2014 by Pearson Education, Inc. All Rights Reserved.</a:t>
            </a:r>
          </a:p>
        </p:txBody>
      </p:sp>
      <p:cxnSp>
        <p:nvCxnSpPr>
          <p:cNvPr id="4" name="Straight Arrow Connector 3"/>
          <p:cNvCxnSpPr/>
          <p:nvPr/>
        </p:nvCxnSpPr>
        <p:spPr>
          <a:xfrm>
            <a:off x="4419600" y="3429000"/>
            <a:ext cx="0" cy="53340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sz="2400" b="0">
                <a:solidFill>
                  <a:srgbClr val="24B5A1"/>
                </a:solidFill>
                <a:latin typeface="Arial"/>
              </a:rPr>
              <a:t>12.5  </a:t>
            </a:r>
            <a:r>
              <a:rPr lang="en-US" sz="2400" b="0">
                <a:solidFill>
                  <a:srgbClr val="C00000"/>
                </a:solidFill>
                <a:latin typeface="Arial"/>
              </a:rPr>
              <a:t>Abstract </a:t>
            </a:r>
            <a:r>
              <a:rPr lang="en-US" sz="2400" b="0">
                <a:solidFill>
                  <a:srgbClr val="0000FF"/>
                </a:solidFill>
                <a:latin typeface="Arial"/>
              </a:rPr>
              <a:t>Classes</a:t>
            </a:r>
            <a:r>
              <a:rPr lang="en-US" sz="2400" b="0">
                <a:solidFill>
                  <a:srgbClr val="C00000"/>
                </a:solidFill>
                <a:latin typeface="Arial"/>
              </a:rPr>
              <a:t> </a:t>
            </a:r>
            <a:r>
              <a:rPr lang="en-US" sz="2400" b="0">
                <a:solidFill>
                  <a:schemeClr val="tx1"/>
                </a:solidFill>
                <a:latin typeface="Arial"/>
              </a:rPr>
              <a:t>and</a:t>
            </a:r>
            <a:r>
              <a:rPr lang="en-US" sz="2400" b="0">
                <a:solidFill>
                  <a:srgbClr val="3380E6"/>
                </a:solidFill>
                <a:latin typeface="Arial"/>
              </a:rPr>
              <a:t> </a:t>
            </a:r>
            <a:r>
              <a:rPr lang="en-US" sz="2400" b="0">
                <a:solidFill>
                  <a:srgbClr val="C00000"/>
                </a:solidFill>
                <a:latin typeface="Arial"/>
              </a:rPr>
              <a:t>Pure </a:t>
            </a:r>
            <a:r>
              <a:rPr lang="en-US" sz="2400" b="0">
                <a:solidFill>
                  <a:srgbClr val="C00000"/>
                </a:solidFill>
                <a:latin typeface="Lucida Console"/>
              </a:rPr>
              <a:t>virtual</a:t>
            </a:r>
            <a:r>
              <a:rPr lang="en-US" sz="2400" b="0">
                <a:solidFill>
                  <a:srgbClr val="C00000"/>
                </a:solidFill>
                <a:latin typeface="Arial"/>
              </a:rPr>
              <a:t> </a:t>
            </a:r>
            <a:r>
              <a:rPr lang="en-US" sz="2400" b="0">
                <a:solidFill>
                  <a:srgbClr val="0000FF"/>
                </a:solidFill>
                <a:latin typeface="Arial"/>
              </a:rPr>
              <a:t>Functions</a:t>
            </a:r>
            <a:endParaRPr lang="en-US" sz="2400" dirty="0" smtClean="0">
              <a:solidFill>
                <a:srgbClr val="3380E6"/>
              </a:solidFill>
              <a:latin typeface="Arial"/>
            </a:endParaRPr>
          </a:p>
        </p:txBody>
      </p:sp>
      <p:sp>
        <p:nvSpPr>
          <p:cNvPr id="69635" name="Text Placeholder 2"/>
          <p:cNvSpPr>
            <a:spLocks noGrp="1"/>
          </p:cNvSpPr>
          <p:nvPr>
            <p:ph type="body" idx="1"/>
          </p:nvPr>
        </p:nvSpPr>
        <p:spPr/>
        <p:txBody>
          <a:bodyPr>
            <a:normAutofit fontScale="92500" lnSpcReduction="10000"/>
          </a:bodyPr>
          <a:lstStyle/>
          <a:p>
            <a:pPr eaLnBrk="1" hangingPunct="1">
              <a:lnSpc>
                <a:spcPct val="110000"/>
              </a:lnSpc>
              <a:spcBef>
                <a:spcPts val="600"/>
              </a:spcBef>
            </a:pPr>
            <a:r>
              <a:rPr lang="en-US" altLang="en-US" sz="2300" smtClean="0">
                <a:solidFill>
                  <a:srgbClr val="000000"/>
                </a:solidFill>
                <a:latin typeface="Calibri" panose="020F0502020204030204" pitchFamily="34" charset="0"/>
              </a:rPr>
              <a:t>Each </a:t>
            </a:r>
            <a:r>
              <a:rPr lang="en-US" altLang="en-US" sz="2300" i="1" smtClean="0">
                <a:solidFill>
                  <a:srgbClr val="0000FF"/>
                </a:solidFill>
                <a:latin typeface="Calibri" panose="020F0502020204030204" pitchFamily="34" charset="0"/>
              </a:rPr>
              <a:t>concrete</a:t>
            </a:r>
            <a:r>
              <a:rPr lang="en-US" altLang="en-US" sz="2300" smtClean="0">
                <a:solidFill>
                  <a:srgbClr val="0000FF"/>
                </a:solidFill>
                <a:latin typeface="Calibri" panose="020F0502020204030204" pitchFamily="34" charset="0"/>
              </a:rPr>
              <a:t> </a:t>
            </a:r>
            <a:r>
              <a:rPr lang="en-US" altLang="en-US" sz="2300" smtClean="0">
                <a:solidFill>
                  <a:srgbClr val="000000"/>
                </a:solidFill>
                <a:latin typeface="Calibri" panose="020F0502020204030204" pitchFamily="34" charset="0"/>
              </a:rPr>
              <a:t>derived class </a:t>
            </a:r>
            <a:r>
              <a:rPr lang="en-US" altLang="en-US" sz="2300" i="1" smtClean="0">
                <a:solidFill>
                  <a:srgbClr val="0000FF"/>
                </a:solidFill>
                <a:latin typeface="Calibri" panose="020F0502020204030204" pitchFamily="34" charset="0"/>
              </a:rPr>
              <a:t>must override </a:t>
            </a:r>
            <a:r>
              <a:rPr lang="en-US" altLang="en-US" sz="2300" i="1" smtClean="0">
                <a:solidFill>
                  <a:srgbClr val="000000"/>
                </a:solidFill>
                <a:latin typeface="Calibri" panose="020F0502020204030204" pitchFamily="34" charset="0"/>
              </a:rPr>
              <a:t>all </a:t>
            </a:r>
            <a:r>
              <a:rPr lang="en-US" altLang="en-US" sz="2300" smtClean="0">
                <a:solidFill>
                  <a:srgbClr val="000000"/>
                </a:solidFill>
                <a:latin typeface="Calibri" panose="020F0502020204030204" pitchFamily="34" charset="0"/>
              </a:rPr>
              <a:t>base-class </a:t>
            </a:r>
            <a:r>
              <a:rPr lang="en-US" altLang="en-US" sz="2300" smtClean="0">
                <a:solidFill>
                  <a:srgbClr val="C00000"/>
                </a:solidFill>
                <a:latin typeface="Calibri" panose="020F0502020204030204" pitchFamily="34" charset="0"/>
              </a:rPr>
              <a:t>pure virtual functions</a:t>
            </a:r>
            <a:r>
              <a:rPr lang="en-US" altLang="en-US" sz="2300" smtClean="0">
                <a:solidFill>
                  <a:srgbClr val="000000"/>
                </a:solidFill>
                <a:latin typeface="Calibri" panose="020F0502020204030204" pitchFamily="34" charset="0"/>
              </a:rPr>
              <a:t> with concrete implementations of those functions; otherwise the derived class is also abstract.</a:t>
            </a:r>
          </a:p>
          <a:p>
            <a:pPr eaLnBrk="1" hangingPunct="1">
              <a:lnSpc>
                <a:spcPct val="110000"/>
              </a:lnSpc>
              <a:spcBef>
                <a:spcPts val="600"/>
              </a:spcBef>
            </a:pPr>
            <a:r>
              <a:rPr lang="en-US" altLang="en-US" sz="2300" smtClean="0">
                <a:solidFill>
                  <a:srgbClr val="000000"/>
                </a:solidFill>
                <a:latin typeface="Calibri" panose="020F0502020204030204" pitchFamily="34" charset="0"/>
              </a:rPr>
              <a:t>The difference between a </a:t>
            </a:r>
            <a:r>
              <a:rPr lang="en-US" altLang="en-US" sz="2300" smtClean="0">
                <a:solidFill>
                  <a:srgbClr val="C00000"/>
                </a:solidFill>
                <a:latin typeface="Calibri" panose="020F0502020204030204" pitchFamily="34" charset="0"/>
              </a:rPr>
              <a:t>virtual function </a:t>
            </a:r>
            <a:r>
              <a:rPr lang="en-US" altLang="en-US" sz="2300" smtClean="0">
                <a:solidFill>
                  <a:srgbClr val="000000"/>
                </a:solidFill>
                <a:latin typeface="Calibri" panose="020F0502020204030204" pitchFamily="34" charset="0"/>
              </a:rPr>
              <a:t>and a </a:t>
            </a:r>
            <a:r>
              <a:rPr lang="en-US" altLang="en-US" sz="2300" smtClean="0">
                <a:solidFill>
                  <a:srgbClr val="C00000"/>
                </a:solidFill>
                <a:latin typeface="Calibri" panose="020F0502020204030204" pitchFamily="34" charset="0"/>
              </a:rPr>
              <a:t>pure virtual function </a:t>
            </a:r>
            <a:r>
              <a:rPr lang="en-US" altLang="en-US" sz="2300" smtClean="0">
                <a:solidFill>
                  <a:srgbClr val="000000"/>
                </a:solidFill>
                <a:latin typeface="Calibri" panose="020F0502020204030204" pitchFamily="34" charset="0"/>
              </a:rPr>
              <a:t>is that </a:t>
            </a:r>
            <a:r>
              <a:rPr lang="en-US" altLang="en-US" sz="2300" u="sng" smtClean="0">
                <a:solidFill>
                  <a:srgbClr val="000000"/>
                </a:solidFill>
                <a:latin typeface="Calibri" panose="020F0502020204030204" pitchFamily="34" charset="0"/>
              </a:rPr>
              <a:t>a virtual function </a:t>
            </a:r>
            <a:r>
              <a:rPr lang="en-US" altLang="en-US" sz="2300" i="1" u="sng" smtClean="0">
                <a:solidFill>
                  <a:srgbClr val="000000"/>
                </a:solidFill>
                <a:latin typeface="Calibri" panose="020F0502020204030204" pitchFamily="34" charset="0"/>
              </a:rPr>
              <a:t>has</a:t>
            </a:r>
            <a:r>
              <a:rPr lang="en-US" altLang="en-US" sz="2300" u="sng" smtClean="0">
                <a:solidFill>
                  <a:srgbClr val="000000"/>
                </a:solidFill>
                <a:latin typeface="Calibri" panose="020F0502020204030204" pitchFamily="34" charset="0"/>
              </a:rPr>
              <a:t> an implementation</a:t>
            </a:r>
            <a:r>
              <a:rPr lang="en-US" altLang="en-US" sz="2300" smtClean="0">
                <a:solidFill>
                  <a:srgbClr val="000000"/>
                </a:solidFill>
                <a:latin typeface="Calibri" panose="020F0502020204030204" pitchFamily="34" charset="0"/>
              </a:rPr>
              <a:t> and gives the derived class the </a:t>
            </a:r>
            <a:r>
              <a:rPr lang="en-US" altLang="en-US" sz="2300" i="1" smtClean="0">
                <a:solidFill>
                  <a:srgbClr val="000000"/>
                </a:solidFill>
                <a:latin typeface="Calibri" panose="020F0502020204030204" pitchFamily="34" charset="0"/>
              </a:rPr>
              <a:t>option</a:t>
            </a:r>
            <a:r>
              <a:rPr lang="en-US" altLang="en-US" sz="2300" smtClean="0">
                <a:solidFill>
                  <a:srgbClr val="000000"/>
                </a:solidFill>
                <a:latin typeface="Calibri" panose="020F0502020204030204" pitchFamily="34" charset="0"/>
              </a:rPr>
              <a:t> of overriding the function.</a:t>
            </a:r>
          </a:p>
          <a:p>
            <a:pPr eaLnBrk="1" hangingPunct="1">
              <a:lnSpc>
                <a:spcPct val="110000"/>
              </a:lnSpc>
              <a:spcBef>
                <a:spcPts val="600"/>
              </a:spcBef>
            </a:pPr>
            <a:r>
              <a:rPr lang="en-US" altLang="en-US" sz="2300" smtClean="0">
                <a:solidFill>
                  <a:srgbClr val="000000"/>
                </a:solidFill>
                <a:latin typeface="Calibri" panose="020F0502020204030204" pitchFamily="34" charset="0"/>
              </a:rPr>
              <a:t>By contrast, a pure virtual function does </a:t>
            </a:r>
            <a:r>
              <a:rPr lang="en-US" altLang="en-US" sz="2300" i="1" smtClean="0">
                <a:solidFill>
                  <a:srgbClr val="000000"/>
                </a:solidFill>
                <a:latin typeface="Calibri" panose="020F0502020204030204" pitchFamily="34" charset="0"/>
              </a:rPr>
              <a:t>not</a:t>
            </a:r>
            <a:r>
              <a:rPr lang="en-US" altLang="en-US" sz="2300" smtClean="0">
                <a:solidFill>
                  <a:srgbClr val="000000"/>
                </a:solidFill>
                <a:latin typeface="Calibri" panose="020F0502020204030204" pitchFamily="34" charset="0"/>
              </a:rPr>
              <a:t> have an implementation and </a:t>
            </a:r>
            <a:r>
              <a:rPr lang="en-US" altLang="en-US" sz="2300" i="1" smtClean="0">
                <a:solidFill>
                  <a:srgbClr val="000000"/>
                </a:solidFill>
                <a:latin typeface="Calibri" panose="020F0502020204030204" pitchFamily="34" charset="0"/>
              </a:rPr>
              <a:t>requires</a:t>
            </a:r>
            <a:r>
              <a:rPr lang="en-US" altLang="en-US" sz="2300" smtClean="0">
                <a:solidFill>
                  <a:srgbClr val="000000"/>
                </a:solidFill>
                <a:latin typeface="Calibri" panose="020F0502020204030204" pitchFamily="34" charset="0"/>
              </a:rPr>
              <a:t> the derived class to override the function for that derived class to be concrete; otherwise the derived class remains </a:t>
            </a:r>
            <a:r>
              <a:rPr lang="en-US" altLang="en-US" sz="2300" i="1" smtClean="0">
                <a:solidFill>
                  <a:srgbClr val="000000"/>
                </a:solidFill>
                <a:latin typeface="Calibri" panose="020F0502020204030204" pitchFamily="34" charset="0"/>
              </a:rPr>
              <a:t>abstract</a:t>
            </a:r>
            <a:r>
              <a:rPr lang="en-US" altLang="en-US" sz="2300" smtClean="0">
                <a:solidFill>
                  <a:srgbClr val="000000"/>
                </a:solidFill>
                <a:latin typeface="Calibri" panose="020F0502020204030204" pitchFamily="34" charset="0"/>
              </a:rPr>
              <a:t>.</a:t>
            </a:r>
          </a:p>
          <a:p>
            <a:pPr eaLnBrk="1" hangingPunct="1">
              <a:lnSpc>
                <a:spcPct val="110000"/>
              </a:lnSpc>
              <a:spcBef>
                <a:spcPts val="600"/>
              </a:spcBef>
            </a:pPr>
            <a:r>
              <a:rPr lang="en-US" altLang="en-US" sz="2300" b="1" smtClean="0">
                <a:solidFill>
                  <a:srgbClr val="008000"/>
                </a:solidFill>
                <a:latin typeface="Calibri" panose="020F0502020204030204" pitchFamily="34" charset="0"/>
              </a:rPr>
              <a:t>Pure virtual functions are used when it does </a:t>
            </a:r>
            <a:r>
              <a:rPr lang="en-US" altLang="en-US" sz="2300" b="1" i="1" smtClean="0">
                <a:solidFill>
                  <a:srgbClr val="008000"/>
                </a:solidFill>
                <a:latin typeface="Calibri" panose="020F0502020204030204" pitchFamily="34" charset="0"/>
              </a:rPr>
              <a:t>not</a:t>
            </a:r>
            <a:r>
              <a:rPr lang="en-US" altLang="en-US" sz="2300" b="1" smtClean="0">
                <a:solidFill>
                  <a:srgbClr val="008000"/>
                </a:solidFill>
                <a:latin typeface="Calibri" panose="020F0502020204030204" pitchFamily="34" charset="0"/>
              </a:rPr>
              <a:t> make sense for the base class to have an implementation of a function, but you want all concrete derived classes to implement the function.</a:t>
            </a:r>
          </a:p>
        </p:txBody>
      </p:sp>
      <p:sp>
        <p:nvSpPr>
          <p:cNvPr id="7782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©1992-2014 by Pearson Education, Inc. All Rights Reserved.</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1" descr="cpphtp9_12_Page_3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12.1  </a:t>
            </a:r>
            <a:r>
              <a:rPr lang="en-US" dirty="0" smtClean="0">
                <a:solidFill>
                  <a:srgbClr val="3380E6"/>
                </a:solidFill>
                <a:latin typeface="Arial"/>
              </a:rPr>
              <a:t>Introduction (cont.)</a:t>
            </a:r>
          </a:p>
        </p:txBody>
      </p:sp>
      <p:sp>
        <p:nvSpPr>
          <p:cNvPr id="15363" name="Text Placeholder 2"/>
          <p:cNvSpPr>
            <a:spLocks noGrp="1"/>
          </p:cNvSpPr>
          <p:nvPr>
            <p:ph type="body" idx="1"/>
          </p:nvPr>
        </p:nvSpPr>
        <p:spPr>
          <a:xfrm>
            <a:off x="533400" y="1481138"/>
            <a:ext cx="8229600" cy="4525962"/>
          </a:xfrm>
        </p:spPr>
        <p:txBody>
          <a:bodyPr/>
          <a:lstStyle/>
          <a:p>
            <a:pPr eaLnBrk="1" hangingPunct="1"/>
            <a:r>
              <a:rPr lang="en-US" altLang="en-US" smtClean="0">
                <a:solidFill>
                  <a:srgbClr val="000000"/>
                </a:solidFill>
                <a:latin typeface="Calibri" panose="020F0502020204030204" pitchFamily="34" charset="0"/>
              </a:rPr>
              <a:t>With </a:t>
            </a:r>
            <a:r>
              <a:rPr lang="en-US" altLang="en-US" smtClean="0">
                <a:solidFill>
                  <a:srgbClr val="FF0000"/>
                </a:solidFill>
                <a:latin typeface="Calibri" panose="020F0502020204030204" pitchFamily="34" charset="0"/>
              </a:rPr>
              <a:t>polymorphism</a:t>
            </a:r>
            <a:r>
              <a:rPr lang="en-US" altLang="en-US" smtClean="0">
                <a:solidFill>
                  <a:srgbClr val="000000"/>
                </a:solidFill>
                <a:latin typeface="Calibri" panose="020F0502020204030204" pitchFamily="34" charset="0"/>
              </a:rPr>
              <a:t>, we can design and implement systems that are easily </a:t>
            </a:r>
            <a:r>
              <a:rPr lang="en-US" altLang="en-US" smtClean="0">
                <a:solidFill>
                  <a:srgbClr val="0000FF"/>
                </a:solidFill>
                <a:latin typeface="Calibri" panose="020F0502020204030204" pitchFamily="34" charset="0"/>
              </a:rPr>
              <a:t>extensible</a:t>
            </a:r>
            <a:r>
              <a:rPr lang="en-US" altLang="en-US" smtClean="0">
                <a:solidFill>
                  <a:srgbClr val="000000"/>
                </a:solidFill>
                <a:latin typeface="Calibri" panose="020F0502020204030204" pitchFamily="34" charset="0"/>
              </a:rPr>
              <a:t>.</a:t>
            </a:r>
            <a:br>
              <a:rPr lang="en-US" altLang="en-US" smtClean="0">
                <a:solidFill>
                  <a:srgbClr val="000000"/>
                </a:solidFill>
                <a:latin typeface="Calibri" panose="020F0502020204030204" pitchFamily="34" charset="0"/>
              </a:rPr>
            </a:br>
            <a:endParaRPr lang="en-US" altLang="en-US" smtClean="0">
              <a:solidFill>
                <a:srgbClr val="000000"/>
              </a:solidFill>
              <a:latin typeface="Calibri" panose="020F0502020204030204" pitchFamily="34" charset="0"/>
            </a:endParaRPr>
          </a:p>
          <a:p>
            <a:pPr lvl="1" eaLnBrk="1" hangingPunct="1"/>
            <a:r>
              <a:rPr lang="en-US" altLang="en-US" smtClean="0">
                <a:solidFill>
                  <a:srgbClr val="000000"/>
                </a:solidFill>
                <a:latin typeface="Calibri" panose="020F0502020204030204" pitchFamily="34" charset="0"/>
              </a:rPr>
              <a:t>New classes can be added with little or no modification to the general portions of the program, as long as the new classes are part of the inheritance hierarchy that the program processes generally.</a:t>
            </a:r>
            <a:br>
              <a:rPr lang="en-US" altLang="en-US" smtClean="0">
                <a:solidFill>
                  <a:srgbClr val="000000"/>
                </a:solidFill>
                <a:latin typeface="Calibri" panose="020F0502020204030204" pitchFamily="34" charset="0"/>
              </a:rPr>
            </a:br>
            <a:endParaRPr lang="en-US" altLang="en-US" smtClean="0">
              <a:solidFill>
                <a:srgbClr val="000000"/>
              </a:solidFill>
              <a:latin typeface="Calibri" panose="020F0502020204030204" pitchFamily="34" charset="0"/>
            </a:endParaRPr>
          </a:p>
          <a:p>
            <a:pPr lvl="1" eaLnBrk="1" hangingPunct="1"/>
            <a:r>
              <a:rPr lang="en-US" altLang="en-US" smtClean="0">
                <a:solidFill>
                  <a:srgbClr val="008000"/>
                </a:solidFill>
                <a:latin typeface="Calibri" panose="020F0502020204030204" pitchFamily="34" charset="0"/>
              </a:rPr>
              <a:t>The only parts of a program that must be altered to accommodate new classes are those that require direct knowledge of the new classes that you add to the hierarchy.</a:t>
            </a:r>
          </a:p>
        </p:txBody>
      </p:sp>
      <p:sp>
        <p:nvSpPr>
          <p:cNvPr id="1536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©1992-2014 by Pearson Education, Inc. All Rights Reserved.</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1" descr="cpphtp9_12_Page_3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1" descr="cpphtp9_12_Page_3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sz="2400" b="0">
                <a:solidFill>
                  <a:srgbClr val="24B5A1"/>
                </a:solidFill>
                <a:latin typeface="Arial"/>
              </a:rPr>
              <a:t>12.5  </a:t>
            </a:r>
            <a:r>
              <a:rPr lang="en-US" sz="2400" b="0">
                <a:solidFill>
                  <a:srgbClr val="C00000"/>
                </a:solidFill>
                <a:latin typeface="Arial"/>
              </a:rPr>
              <a:t>Abstract </a:t>
            </a:r>
            <a:r>
              <a:rPr lang="en-US" sz="2400" b="0">
                <a:solidFill>
                  <a:srgbClr val="0000FF"/>
                </a:solidFill>
                <a:latin typeface="Arial"/>
              </a:rPr>
              <a:t>Classes</a:t>
            </a:r>
            <a:r>
              <a:rPr lang="en-US" sz="2400" b="0">
                <a:solidFill>
                  <a:srgbClr val="C00000"/>
                </a:solidFill>
                <a:latin typeface="Arial"/>
              </a:rPr>
              <a:t> </a:t>
            </a:r>
            <a:r>
              <a:rPr lang="en-US" sz="2400" b="0">
                <a:solidFill>
                  <a:schemeClr val="tx1"/>
                </a:solidFill>
                <a:latin typeface="Arial"/>
              </a:rPr>
              <a:t>and</a:t>
            </a:r>
            <a:r>
              <a:rPr lang="en-US" sz="2400" b="0">
                <a:solidFill>
                  <a:srgbClr val="3380E6"/>
                </a:solidFill>
                <a:latin typeface="Arial"/>
              </a:rPr>
              <a:t> </a:t>
            </a:r>
            <a:r>
              <a:rPr lang="en-US" sz="2400" b="0">
                <a:solidFill>
                  <a:srgbClr val="C00000"/>
                </a:solidFill>
                <a:latin typeface="Arial"/>
              </a:rPr>
              <a:t>Pure </a:t>
            </a:r>
            <a:r>
              <a:rPr lang="en-US" sz="2400" b="0">
                <a:solidFill>
                  <a:srgbClr val="C00000"/>
                </a:solidFill>
                <a:latin typeface="Lucida Console"/>
              </a:rPr>
              <a:t>virtual</a:t>
            </a:r>
            <a:r>
              <a:rPr lang="en-US" sz="2400" b="0">
                <a:solidFill>
                  <a:srgbClr val="C00000"/>
                </a:solidFill>
                <a:latin typeface="Arial"/>
              </a:rPr>
              <a:t> </a:t>
            </a:r>
            <a:r>
              <a:rPr lang="en-US" sz="2400" b="0">
                <a:solidFill>
                  <a:srgbClr val="0000FF"/>
                </a:solidFill>
                <a:latin typeface="Arial"/>
              </a:rPr>
              <a:t>Functions</a:t>
            </a:r>
            <a:endParaRPr lang="en-US" sz="2400" dirty="0" smtClean="0">
              <a:solidFill>
                <a:srgbClr val="3380E6"/>
              </a:solidFill>
              <a:latin typeface="Arial"/>
            </a:endParaRPr>
          </a:p>
        </p:txBody>
      </p:sp>
      <p:sp>
        <p:nvSpPr>
          <p:cNvPr id="73731" name="Text Placeholder 2"/>
          <p:cNvSpPr>
            <a:spLocks noGrp="1"/>
          </p:cNvSpPr>
          <p:nvPr>
            <p:ph type="body" idx="1"/>
          </p:nvPr>
        </p:nvSpPr>
        <p:spPr/>
        <p:txBody>
          <a:bodyPr/>
          <a:lstStyle/>
          <a:p>
            <a:pPr eaLnBrk="1" hangingPunct="1"/>
            <a:r>
              <a:rPr lang="en-US" altLang="en-US" smtClean="0">
                <a:solidFill>
                  <a:srgbClr val="000000"/>
                </a:solidFill>
                <a:latin typeface="Calibri" panose="020F0502020204030204" pitchFamily="34" charset="0"/>
              </a:rPr>
              <a:t>Although we </a:t>
            </a:r>
            <a:r>
              <a:rPr lang="en-US" altLang="en-US" i="1" smtClean="0">
                <a:solidFill>
                  <a:srgbClr val="000000"/>
                </a:solidFill>
                <a:latin typeface="Calibri" panose="020F0502020204030204" pitchFamily="34" charset="0"/>
              </a:rPr>
              <a:t>cannot</a:t>
            </a:r>
            <a:r>
              <a:rPr lang="en-US" altLang="en-US" smtClean="0">
                <a:solidFill>
                  <a:srgbClr val="000000"/>
                </a:solidFill>
                <a:latin typeface="Calibri" panose="020F0502020204030204" pitchFamily="34" charset="0"/>
              </a:rPr>
              <a:t> instantiate objects of an abstract base class, </a:t>
            </a:r>
            <a:r>
              <a:rPr lang="en-US" altLang="en-US" smtClean="0">
                <a:solidFill>
                  <a:srgbClr val="0000FF"/>
                </a:solidFill>
                <a:latin typeface="Calibri" panose="020F0502020204030204" pitchFamily="34" charset="0"/>
              </a:rPr>
              <a:t>we </a:t>
            </a:r>
            <a:r>
              <a:rPr lang="en-US" altLang="en-US" i="1" smtClean="0">
                <a:solidFill>
                  <a:srgbClr val="0000FF"/>
                </a:solidFill>
                <a:latin typeface="Calibri" panose="020F0502020204030204" pitchFamily="34" charset="0"/>
              </a:rPr>
              <a:t>can</a:t>
            </a:r>
            <a:r>
              <a:rPr lang="en-US" altLang="en-US" smtClean="0">
                <a:solidFill>
                  <a:srgbClr val="0000FF"/>
                </a:solidFill>
                <a:latin typeface="Calibri" panose="020F0502020204030204" pitchFamily="34" charset="0"/>
              </a:rPr>
              <a:t> use the abstract base class to declare </a:t>
            </a:r>
            <a:r>
              <a:rPr lang="en-US" altLang="en-US" smtClean="0">
                <a:solidFill>
                  <a:srgbClr val="C00000"/>
                </a:solidFill>
                <a:latin typeface="Calibri" panose="020F0502020204030204" pitchFamily="34" charset="0"/>
              </a:rPr>
              <a:t>pointers </a:t>
            </a:r>
            <a:r>
              <a:rPr lang="en-US" altLang="en-US" smtClean="0">
                <a:solidFill>
                  <a:srgbClr val="0000FF"/>
                </a:solidFill>
                <a:latin typeface="Calibri" panose="020F0502020204030204" pitchFamily="34" charset="0"/>
              </a:rPr>
              <a:t>and </a:t>
            </a:r>
            <a:r>
              <a:rPr lang="en-US" altLang="en-US" smtClean="0">
                <a:solidFill>
                  <a:srgbClr val="C00000"/>
                </a:solidFill>
                <a:latin typeface="Calibri" panose="020F0502020204030204" pitchFamily="34" charset="0"/>
              </a:rPr>
              <a:t>references </a:t>
            </a:r>
            <a:r>
              <a:rPr lang="en-US" altLang="en-US" smtClean="0">
                <a:solidFill>
                  <a:srgbClr val="0000FF"/>
                </a:solidFill>
                <a:latin typeface="Calibri" panose="020F0502020204030204" pitchFamily="34" charset="0"/>
              </a:rPr>
              <a:t>that can refer to objects of any </a:t>
            </a:r>
            <a:r>
              <a:rPr lang="en-US" altLang="en-US" u="sng" smtClean="0">
                <a:solidFill>
                  <a:srgbClr val="0000FF"/>
                </a:solidFill>
                <a:latin typeface="Calibri" panose="020F0502020204030204" pitchFamily="34" charset="0"/>
              </a:rPr>
              <a:t>concrete</a:t>
            </a:r>
            <a:r>
              <a:rPr lang="en-US" altLang="en-US" smtClean="0">
                <a:solidFill>
                  <a:srgbClr val="0000FF"/>
                </a:solidFill>
                <a:latin typeface="Calibri" panose="020F0502020204030204" pitchFamily="34" charset="0"/>
              </a:rPr>
              <a:t> classes derived from the abstract class.</a:t>
            </a:r>
          </a:p>
          <a:p>
            <a:pPr eaLnBrk="1" hangingPunct="1"/>
            <a:endParaRPr lang="en-US" altLang="en-US" smtClean="0">
              <a:solidFill>
                <a:srgbClr val="000000"/>
              </a:solidFill>
              <a:latin typeface="Calibri" panose="020F0502020204030204" pitchFamily="34" charset="0"/>
            </a:endParaRPr>
          </a:p>
          <a:p>
            <a:pPr eaLnBrk="1" hangingPunct="1"/>
            <a:r>
              <a:rPr lang="en-US" altLang="en-US" smtClean="0">
                <a:solidFill>
                  <a:srgbClr val="000000"/>
                </a:solidFill>
                <a:latin typeface="Calibri" panose="020F0502020204030204" pitchFamily="34" charset="0"/>
              </a:rPr>
              <a:t>Programs typically use such pointers and references to manipulate derived-class objects polymorphically.</a:t>
            </a:r>
          </a:p>
        </p:txBody>
      </p:sp>
      <p:sp>
        <p:nvSpPr>
          <p:cNvPr id="8294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©1992-2014 by Pearson Education, Inc. All Rights Reserved.</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sz="2400" b="0">
                <a:solidFill>
                  <a:srgbClr val="24B5A1"/>
                </a:solidFill>
                <a:latin typeface="Arial"/>
              </a:rPr>
              <a:t>12.5  </a:t>
            </a:r>
            <a:r>
              <a:rPr lang="en-US" sz="2400" b="0">
                <a:solidFill>
                  <a:srgbClr val="C00000"/>
                </a:solidFill>
                <a:latin typeface="Arial"/>
              </a:rPr>
              <a:t>Abstract </a:t>
            </a:r>
            <a:r>
              <a:rPr lang="en-US" sz="2400" b="0">
                <a:solidFill>
                  <a:srgbClr val="0000FF"/>
                </a:solidFill>
                <a:latin typeface="Arial"/>
              </a:rPr>
              <a:t>Classes</a:t>
            </a:r>
            <a:r>
              <a:rPr lang="en-US" sz="2400" b="0">
                <a:solidFill>
                  <a:srgbClr val="C00000"/>
                </a:solidFill>
                <a:latin typeface="Arial"/>
              </a:rPr>
              <a:t> </a:t>
            </a:r>
            <a:r>
              <a:rPr lang="en-US" sz="2400" b="0">
                <a:solidFill>
                  <a:schemeClr val="tx1"/>
                </a:solidFill>
                <a:latin typeface="Arial"/>
              </a:rPr>
              <a:t>and</a:t>
            </a:r>
            <a:r>
              <a:rPr lang="en-US" sz="2400" b="0">
                <a:solidFill>
                  <a:srgbClr val="3380E6"/>
                </a:solidFill>
                <a:latin typeface="Arial"/>
              </a:rPr>
              <a:t> </a:t>
            </a:r>
            <a:r>
              <a:rPr lang="en-US" sz="2400" b="0">
                <a:solidFill>
                  <a:srgbClr val="C00000"/>
                </a:solidFill>
                <a:latin typeface="Arial"/>
              </a:rPr>
              <a:t>Pure </a:t>
            </a:r>
            <a:r>
              <a:rPr lang="en-US" sz="2400" b="0">
                <a:solidFill>
                  <a:srgbClr val="C00000"/>
                </a:solidFill>
                <a:latin typeface="Lucida Console"/>
              </a:rPr>
              <a:t>virtual</a:t>
            </a:r>
            <a:r>
              <a:rPr lang="en-US" sz="2400" b="0">
                <a:solidFill>
                  <a:srgbClr val="C00000"/>
                </a:solidFill>
                <a:latin typeface="Arial"/>
              </a:rPr>
              <a:t> </a:t>
            </a:r>
            <a:r>
              <a:rPr lang="en-US" sz="2400" b="0">
                <a:solidFill>
                  <a:srgbClr val="0000FF"/>
                </a:solidFill>
                <a:latin typeface="Arial"/>
              </a:rPr>
              <a:t>Functions</a:t>
            </a:r>
            <a:endParaRPr lang="en-US" sz="2400" dirty="0" smtClean="0">
              <a:solidFill>
                <a:srgbClr val="3380E6"/>
              </a:solidFill>
              <a:latin typeface="Arial"/>
            </a:endParaRPr>
          </a:p>
        </p:txBody>
      </p:sp>
      <p:sp>
        <p:nvSpPr>
          <p:cNvPr id="74755" name="Text Placeholder 2"/>
          <p:cNvSpPr>
            <a:spLocks noGrp="1"/>
          </p:cNvSpPr>
          <p:nvPr>
            <p:ph type="body" idx="1"/>
          </p:nvPr>
        </p:nvSpPr>
        <p:spPr/>
        <p:txBody>
          <a:bodyPr/>
          <a:lstStyle/>
          <a:p>
            <a:pPr eaLnBrk="1" hangingPunct="1"/>
            <a:r>
              <a:rPr lang="en-US" altLang="en-US" smtClean="0">
                <a:solidFill>
                  <a:srgbClr val="000000"/>
                </a:solidFill>
                <a:latin typeface="Calibri" panose="020F0502020204030204" pitchFamily="34" charset="0"/>
              </a:rPr>
              <a:t>This section reexamines the CommissionEmployee-BasePlusCommissionEmployee hierarchy that we explored throughout Section 11.3. </a:t>
            </a:r>
            <a:br>
              <a:rPr lang="en-US" altLang="en-US" smtClean="0">
                <a:solidFill>
                  <a:srgbClr val="000000"/>
                </a:solidFill>
                <a:latin typeface="Calibri" panose="020F0502020204030204" pitchFamily="34" charset="0"/>
              </a:rPr>
            </a:br>
            <a:endParaRPr lang="en-US" altLang="en-US" smtClean="0">
              <a:solidFill>
                <a:srgbClr val="000000"/>
              </a:solidFill>
              <a:latin typeface="Calibri" panose="020F0502020204030204" pitchFamily="34" charset="0"/>
            </a:endParaRPr>
          </a:p>
          <a:p>
            <a:pPr eaLnBrk="1" hangingPunct="1"/>
            <a:r>
              <a:rPr lang="en-US" altLang="en-US" smtClean="0">
                <a:solidFill>
                  <a:srgbClr val="000000"/>
                </a:solidFill>
                <a:latin typeface="Calibri" panose="020F0502020204030204" pitchFamily="34" charset="0"/>
              </a:rPr>
              <a:t>We use an </a:t>
            </a:r>
            <a:r>
              <a:rPr lang="en-US" altLang="en-US" smtClean="0">
                <a:solidFill>
                  <a:srgbClr val="C00000"/>
                </a:solidFill>
                <a:latin typeface="Calibri" panose="020F0502020204030204" pitchFamily="34" charset="0"/>
              </a:rPr>
              <a:t>abstract class </a:t>
            </a:r>
            <a:r>
              <a:rPr lang="en-US" altLang="en-US" smtClean="0">
                <a:solidFill>
                  <a:srgbClr val="000000"/>
                </a:solidFill>
                <a:latin typeface="Calibri" panose="020F0502020204030204" pitchFamily="34" charset="0"/>
              </a:rPr>
              <a:t>and </a:t>
            </a:r>
            <a:r>
              <a:rPr lang="en-US" altLang="en-US" smtClean="0">
                <a:solidFill>
                  <a:srgbClr val="0000FF"/>
                </a:solidFill>
                <a:latin typeface="Calibri" panose="020F0502020204030204" pitchFamily="34" charset="0"/>
              </a:rPr>
              <a:t>polymorphism</a:t>
            </a:r>
            <a:r>
              <a:rPr lang="en-US" altLang="en-US" smtClean="0">
                <a:solidFill>
                  <a:srgbClr val="000000"/>
                </a:solidFill>
                <a:latin typeface="Calibri" panose="020F0502020204030204" pitchFamily="34" charset="0"/>
              </a:rPr>
              <a:t> to perform payroll calculations based on the type of employee.</a:t>
            </a:r>
          </a:p>
        </p:txBody>
      </p:sp>
      <p:sp>
        <p:nvSpPr>
          <p:cNvPr id="8397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©1992-2014 by Pearson Education, Inc. All Rights Reserved.</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111"/>
            <a:ext cx="8229600" cy="1143000"/>
          </a:xfrm>
        </p:spPr>
        <p:txBody>
          <a:bodyPr>
            <a:normAutofit/>
          </a:bodyPr>
          <a:lstStyle/>
          <a:p>
            <a:pPr eaLnBrk="1" fontAlgn="auto" hangingPunct="1">
              <a:spcAft>
                <a:spcPts val="0"/>
              </a:spcAft>
              <a:defRPr/>
            </a:pPr>
            <a:r>
              <a:rPr lang="en-US" sz="2000" dirty="0" smtClean="0">
                <a:solidFill>
                  <a:srgbClr val="24B5A1"/>
                </a:solidFill>
                <a:latin typeface="Arial"/>
              </a:rPr>
              <a:t>12.6  </a:t>
            </a:r>
            <a:r>
              <a:rPr lang="en-US" sz="2000" dirty="0" smtClean="0">
                <a:solidFill>
                  <a:srgbClr val="3380E6"/>
                </a:solidFill>
                <a:latin typeface="Arial"/>
              </a:rPr>
              <a:t>Case Study: Payroll System Using Polymorphism (cont.)</a:t>
            </a:r>
          </a:p>
        </p:txBody>
      </p:sp>
      <p:sp>
        <p:nvSpPr>
          <p:cNvPr id="75779" name="Text Placeholder 2"/>
          <p:cNvSpPr>
            <a:spLocks noGrp="1"/>
          </p:cNvSpPr>
          <p:nvPr>
            <p:ph type="body" idx="1"/>
          </p:nvPr>
        </p:nvSpPr>
        <p:spPr>
          <a:xfrm>
            <a:off x="457200" y="1066800"/>
            <a:ext cx="8229600" cy="4927600"/>
          </a:xfrm>
        </p:spPr>
        <p:txBody>
          <a:bodyPr>
            <a:normAutofit fontScale="77500" lnSpcReduction="20000"/>
          </a:bodyPr>
          <a:lstStyle/>
          <a:p>
            <a:pPr eaLnBrk="1" hangingPunct="1">
              <a:lnSpc>
                <a:spcPct val="120000"/>
              </a:lnSpc>
              <a:spcBef>
                <a:spcPts val="0"/>
              </a:spcBef>
            </a:pPr>
            <a:r>
              <a:rPr lang="en-US" altLang="en-US" sz="2600" smtClean="0">
                <a:solidFill>
                  <a:srgbClr val="000000"/>
                </a:solidFill>
                <a:latin typeface="Calibri" panose="020F0502020204030204" pitchFamily="34" charset="0"/>
              </a:rPr>
              <a:t>We create an enhanced employee hierarchy to solve the following problem:</a:t>
            </a:r>
            <a:br>
              <a:rPr lang="en-US" altLang="en-US" sz="2600" smtClean="0">
                <a:solidFill>
                  <a:srgbClr val="000000"/>
                </a:solidFill>
                <a:latin typeface="Calibri" panose="020F0502020204030204" pitchFamily="34" charset="0"/>
              </a:rPr>
            </a:br>
            <a:endParaRPr lang="en-US" altLang="en-US" sz="2600" smtClean="0">
              <a:solidFill>
                <a:srgbClr val="000000"/>
              </a:solidFill>
              <a:latin typeface="Calibri" panose="020F0502020204030204" pitchFamily="34" charset="0"/>
            </a:endParaRPr>
          </a:p>
          <a:p>
            <a:pPr lvl="1" eaLnBrk="1" hangingPunct="1">
              <a:lnSpc>
                <a:spcPct val="120000"/>
              </a:lnSpc>
              <a:spcBef>
                <a:spcPts val="0"/>
              </a:spcBef>
            </a:pPr>
            <a:r>
              <a:rPr lang="en-US" altLang="en-US" smtClean="0">
                <a:solidFill>
                  <a:srgbClr val="000000"/>
                </a:solidFill>
                <a:latin typeface="Calibri" panose="020F0502020204030204" pitchFamily="34" charset="0"/>
              </a:rPr>
              <a:t>A company pays its employees weekly. The employees are of three types: </a:t>
            </a:r>
            <a:r>
              <a:rPr lang="en-US" altLang="en-US" smtClean="0">
                <a:solidFill>
                  <a:srgbClr val="0000FF"/>
                </a:solidFill>
                <a:latin typeface="Calibri" panose="020F0502020204030204" pitchFamily="34" charset="0"/>
              </a:rPr>
              <a:t>Salaried</a:t>
            </a:r>
            <a:r>
              <a:rPr lang="en-US" altLang="en-US" smtClean="0">
                <a:solidFill>
                  <a:srgbClr val="000000"/>
                </a:solidFill>
                <a:latin typeface="Calibri" panose="020F0502020204030204" pitchFamily="34" charset="0"/>
              </a:rPr>
              <a:t> employees are paid a fixed weekly salary regardless of the number of hours worked, </a:t>
            </a:r>
            <a:r>
              <a:rPr lang="en-US" altLang="en-US" smtClean="0">
                <a:solidFill>
                  <a:srgbClr val="0000FF"/>
                </a:solidFill>
                <a:latin typeface="Calibri" panose="020F0502020204030204" pitchFamily="34" charset="0"/>
              </a:rPr>
              <a:t>commission</a:t>
            </a:r>
            <a:r>
              <a:rPr lang="en-US" altLang="en-US" smtClean="0">
                <a:solidFill>
                  <a:srgbClr val="000000"/>
                </a:solidFill>
                <a:latin typeface="Calibri" panose="020F0502020204030204" pitchFamily="34" charset="0"/>
              </a:rPr>
              <a:t> employees are paid a percentage of their sales and </a:t>
            </a:r>
            <a:r>
              <a:rPr lang="en-US" altLang="en-US" smtClean="0">
                <a:solidFill>
                  <a:srgbClr val="0000FF"/>
                </a:solidFill>
                <a:latin typeface="Calibri" panose="020F0502020204030204" pitchFamily="34" charset="0"/>
              </a:rPr>
              <a:t>base-plus-commission</a:t>
            </a:r>
            <a:r>
              <a:rPr lang="en-US" altLang="en-US" smtClean="0">
                <a:solidFill>
                  <a:srgbClr val="000000"/>
                </a:solidFill>
                <a:latin typeface="Calibri" panose="020F0502020204030204" pitchFamily="34" charset="0"/>
              </a:rPr>
              <a:t> employees receive a base salary plus a percentage of their sales. </a:t>
            </a:r>
            <a:br>
              <a:rPr lang="en-US" altLang="en-US" smtClean="0">
                <a:solidFill>
                  <a:srgbClr val="000000"/>
                </a:solidFill>
                <a:latin typeface="Calibri" panose="020F0502020204030204" pitchFamily="34" charset="0"/>
              </a:rPr>
            </a:br>
            <a:endParaRPr lang="en-US" altLang="en-US" smtClean="0">
              <a:solidFill>
                <a:srgbClr val="C00000"/>
              </a:solidFill>
              <a:latin typeface="Calibri" panose="020F0502020204030204" pitchFamily="34" charset="0"/>
            </a:endParaRPr>
          </a:p>
          <a:p>
            <a:pPr lvl="1" eaLnBrk="1" hangingPunct="1">
              <a:lnSpc>
                <a:spcPct val="120000"/>
              </a:lnSpc>
              <a:spcBef>
                <a:spcPts val="0"/>
              </a:spcBef>
            </a:pPr>
            <a:r>
              <a:rPr lang="en-US" altLang="en-US" smtClean="0">
                <a:solidFill>
                  <a:srgbClr val="C00000"/>
                </a:solidFill>
                <a:latin typeface="Calibri" panose="020F0502020204030204" pitchFamily="34" charset="0"/>
              </a:rPr>
              <a:t>For the current pay period, the company has decided to reward base-salary-plus-commission employees by adding 10 percent to their base salaries. </a:t>
            </a:r>
            <a:r>
              <a:rPr lang="en-US" altLang="en-US" smtClean="0">
                <a:solidFill>
                  <a:srgbClr val="FF0000"/>
                </a:solidFill>
                <a:latin typeface="Calibri" panose="020F0502020204030204" pitchFamily="34" charset="0"/>
              </a:rPr>
              <a:t/>
            </a:r>
            <a:br>
              <a:rPr lang="en-US" altLang="en-US" smtClean="0">
                <a:solidFill>
                  <a:srgbClr val="FF0000"/>
                </a:solidFill>
                <a:latin typeface="Calibri" panose="020F0502020204030204" pitchFamily="34" charset="0"/>
              </a:rPr>
            </a:br>
            <a:endParaRPr lang="en-US" altLang="en-US" smtClean="0">
              <a:solidFill>
                <a:srgbClr val="FF0000"/>
              </a:solidFill>
              <a:latin typeface="Calibri" panose="020F0502020204030204" pitchFamily="34" charset="0"/>
            </a:endParaRPr>
          </a:p>
          <a:p>
            <a:pPr lvl="1" eaLnBrk="1" hangingPunct="1">
              <a:lnSpc>
                <a:spcPct val="120000"/>
              </a:lnSpc>
              <a:spcBef>
                <a:spcPts val="0"/>
              </a:spcBef>
            </a:pPr>
            <a:r>
              <a:rPr lang="en-US" altLang="en-US" smtClean="0">
                <a:solidFill>
                  <a:srgbClr val="0000FF"/>
                </a:solidFill>
                <a:latin typeface="Calibri" panose="020F0502020204030204" pitchFamily="34" charset="0"/>
              </a:rPr>
              <a:t>The company wants to implement a C++ program that performs its payroll calculations polymorphically.</a:t>
            </a:r>
            <a:r>
              <a:rPr lang="en-US" altLang="en-US" smtClean="0">
                <a:solidFill>
                  <a:srgbClr val="FF0000"/>
                </a:solidFill>
                <a:latin typeface="Calibri" panose="020F0502020204030204" pitchFamily="34" charset="0"/>
              </a:rPr>
              <a:t/>
            </a:r>
            <a:br>
              <a:rPr lang="en-US" altLang="en-US" smtClean="0">
                <a:solidFill>
                  <a:srgbClr val="FF0000"/>
                </a:solidFill>
                <a:latin typeface="Calibri" panose="020F0502020204030204" pitchFamily="34" charset="0"/>
              </a:rPr>
            </a:br>
            <a:endParaRPr lang="en-US" altLang="en-US" smtClean="0">
              <a:solidFill>
                <a:srgbClr val="FF0000"/>
              </a:solidFill>
              <a:latin typeface="Calibri" panose="020F0502020204030204" pitchFamily="34" charset="0"/>
            </a:endParaRPr>
          </a:p>
          <a:p>
            <a:pPr eaLnBrk="1" hangingPunct="1">
              <a:lnSpc>
                <a:spcPct val="120000"/>
              </a:lnSpc>
              <a:spcBef>
                <a:spcPts val="0"/>
              </a:spcBef>
            </a:pPr>
            <a:r>
              <a:rPr lang="en-US" altLang="en-US" sz="2600" smtClean="0">
                <a:solidFill>
                  <a:srgbClr val="000000"/>
                </a:solidFill>
                <a:latin typeface="Calibri" panose="020F0502020204030204" pitchFamily="34" charset="0"/>
              </a:rPr>
              <a:t>We use </a:t>
            </a:r>
            <a:r>
              <a:rPr lang="en-US" altLang="en-US" sz="2600" smtClean="0">
                <a:solidFill>
                  <a:srgbClr val="C00000"/>
                </a:solidFill>
                <a:latin typeface="Calibri" panose="020F0502020204030204" pitchFamily="34" charset="0"/>
              </a:rPr>
              <a:t>abstract class </a:t>
            </a:r>
            <a:r>
              <a:rPr lang="en-US" altLang="en-US" sz="2600" smtClean="0">
                <a:solidFill>
                  <a:srgbClr val="000000"/>
                </a:solidFill>
                <a:latin typeface="Calibri" panose="020F0502020204030204" pitchFamily="34" charset="0"/>
              </a:rPr>
              <a:t>Employee to represent the general concept of an employee</a:t>
            </a:r>
            <a:r>
              <a:rPr lang="en-US" altLang="en-US" sz="2500" smtClean="0">
                <a:solidFill>
                  <a:srgbClr val="000000"/>
                </a:solidFill>
                <a:latin typeface="Calibri" panose="020F0502020204030204" pitchFamily="34" charset="0"/>
              </a:rPr>
              <a:t>.</a:t>
            </a:r>
          </a:p>
        </p:txBody>
      </p:sp>
      <p:sp>
        <p:nvSpPr>
          <p:cNvPr id="8499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©1992-2014 by Pearson Education, Inc. All Rights Reserved.</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sz="2000" dirty="0" smtClean="0">
                <a:solidFill>
                  <a:srgbClr val="24B5A1"/>
                </a:solidFill>
                <a:latin typeface="Arial"/>
              </a:rPr>
              <a:t>12.6  </a:t>
            </a:r>
            <a:r>
              <a:rPr lang="en-US" sz="2000" dirty="0" smtClean="0">
                <a:solidFill>
                  <a:srgbClr val="3380E6"/>
                </a:solidFill>
                <a:latin typeface="Arial"/>
              </a:rPr>
              <a:t>Case Study: Payroll System Using Polymorphism (cont.)</a:t>
            </a:r>
          </a:p>
        </p:txBody>
      </p:sp>
      <p:sp>
        <p:nvSpPr>
          <p:cNvPr id="76803" name="Text Placeholder 2"/>
          <p:cNvSpPr>
            <a:spLocks noGrp="1"/>
          </p:cNvSpPr>
          <p:nvPr>
            <p:ph type="body" idx="1"/>
          </p:nvPr>
        </p:nvSpPr>
        <p:spPr/>
        <p:txBody>
          <a:bodyPr>
            <a:normAutofit fontScale="92500"/>
          </a:bodyPr>
          <a:lstStyle/>
          <a:p>
            <a:pPr eaLnBrk="1" hangingPunct="1">
              <a:spcAft>
                <a:spcPts val="600"/>
              </a:spcAft>
            </a:pPr>
            <a:r>
              <a:rPr lang="en-US" altLang="en-US" sz="2500" smtClean="0">
                <a:solidFill>
                  <a:srgbClr val="000000"/>
                </a:solidFill>
                <a:latin typeface="Calibri" panose="020F0502020204030204" pitchFamily="34" charset="0"/>
              </a:rPr>
              <a:t>The UML class diagram in Fig. 12.7 shows the inheritance hierarchy for our polymorphic employee payroll application.</a:t>
            </a:r>
          </a:p>
          <a:p>
            <a:pPr eaLnBrk="1" hangingPunct="1">
              <a:spcAft>
                <a:spcPts val="600"/>
              </a:spcAft>
            </a:pPr>
            <a:r>
              <a:rPr lang="en-US" altLang="en-US" sz="2500" smtClean="0">
                <a:solidFill>
                  <a:srgbClr val="000000"/>
                </a:solidFill>
                <a:latin typeface="Calibri" panose="020F0502020204030204" pitchFamily="34" charset="0"/>
              </a:rPr>
              <a:t>The </a:t>
            </a:r>
            <a:r>
              <a:rPr lang="en-US" altLang="en-US" sz="2500" smtClean="0">
                <a:solidFill>
                  <a:srgbClr val="C00000"/>
                </a:solidFill>
                <a:latin typeface="Calibri" panose="020F0502020204030204" pitchFamily="34" charset="0"/>
              </a:rPr>
              <a:t>abstract class name Employee is italicized</a:t>
            </a:r>
            <a:r>
              <a:rPr lang="en-US" altLang="en-US" sz="2500" smtClean="0">
                <a:solidFill>
                  <a:srgbClr val="000000"/>
                </a:solidFill>
                <a:latin typeface="Calibri" panose="020F0502020204030204" pitchFamily="34" charset="0"/>
              </a:rPr>
              <a:t>, as per the convention of the UML.</a:t>
            </a:r>
          </a:p>
          <a:p>
            <a:pPr eaLnBrk="1" hangingPunct="1">
              <a:spcAft>
                <a:spcPts val="600"/>
              </a:spcAft>
            </a:pPr>
            <a:r>
              <a:rPr lang="en-US" altLang="en-US" sz="2500" smtClean="0">
                <a:solidFill>
                  <a:srgbClr val="000000"/>
                </a:solidFill>
                <a:latin typeface="Calibri" panose="020F0502020204030204" pitchFamily="34" charset="0"/>
              </a:rPr>
              <a:t>Abstract base class Employee declares the “</a:t>
            </a:r>
            <a:r>
              <a:rPr lang="en-US" altLang="en-US" sz="2500" smtClean="0">
                <a:solidFill>
                  <a:srgbClr val="0000FF"/>
                </a:solidFill>
                <a:latin typeface="Calibri" panose="020F0502020204030204" pitchFamily="34" charset="0"/>
              </a:rPr>
              <a:t>interface</a:t>
            </a:r>
            <a:r>
              <a:rPr lang="en-US" altLang="en-US" sz="2500" smtClean="0">
                <a:solidFill>
                  <a:srgbClr val="000000"/>
                </a:solidFill>
                <a:latin typeface="Calibri" panose="020F0502020204030204" pitchFamily="34" charset="0"/>
              </a:rPr>
              <a:t>” to the hierarchy—that is, the set of member functions that a program can invoke on all Employee objects.</a:t>
            </a:r>
          </a:p>
          <a:p>
            <a:pPr eaLnBrk="1" hangingPunct="1">
              <a:spcAft>
                <a:spcPts val="600"/>
              </a:spcAft>
            </a:pPr>
            <a:r>
              <a:rPr lang="en-US" altLang="en-US" sz="2500" smtClean="0">
                <a:solidFill>
                  <a:srgbClr val="000000"/>
                </a:solidFill>
                <a:latin typeface="Calibri" panose="020F0502020204030204" pitchFamily="34" charset="0"/>
              </a:rPr>
              <a:t>Each employee, regardless of the way his or her earnings are calculated, has a first name, a last name and a social security number, so private data members firstName, lastName and socialSecurityNumber appear in abstract base class Employee.</a:t>
            </a:r>
          </a:p>
        </p:txBody>
      </p:sp>
      <p:sp>
        <p:nvSpPr>
          <p:cNvPr id="8602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©1992-2014 by Pearson Education, Inc. All Rights Reserved.</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1" descr="cpphtp9_12_Page_37"/>
          <p:cNvPicPr>
            <a:picLocks noGrp="1" noChangeAspect="1"/>
          </p:cNvPicPr>
          <p:nvPr isPhoto="1"/>
        </p:nvPicPr>
        <p:blipFill rotWithShape="1">
          <a:blip r:embed="rId2">
            <a:extLst>
              <a:ext uri="{28A0092B-C50C-407E-A947-70E740481C1C}">
                <a14:useLocalDpi xmlns:a14="http://schemas.microsoft.com/office/drawing/2010/main" val="0"/>
              </a:ext>
            </a:extLst>
          </a:blip>
          <a:srcRect l="13333" t="4718" r="17500" b="43123"/>
          <a:stretch/>
        </p:blipFill>
        <p:spPr bwMode="auto">
          <a:xfrm>
            <a:off x="457200" y="838200"/>
            <a:ext cx="8155405"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1" descr="cpphtp9_12_Page_38"/>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sz="2800" dirty="0" smtClean="0">
                <a:solidFill>
                  <a:srgbClr val="59D9B3"/>
                </a:solidFill>
                <a:latin typeface="Arial"/>
              </a:rPr>
              <a:t>12.6.1 </a:t>
            </a:r>
            <a:r>
              <a:rPr lang="en-US" sz="2800" dirty="0" smtClean="0">
                <a:solidFill>
                  <a:srgbClr val="33B38C"/>
                </a:solidFill>
                <a:latin typeface="Goudy Sans Medium"/>
              </a:rPr>
              <a:t>Creating Abstract Base Class </a:t>
            </a:r>
            <a:r>
              <a:rPr lang="en-US" sz="2800" dirty="0" smtClean="0">
                <a:solidFill>
                  <a:srgbClr val="33B38C"/>
                </a:solidFill>
                <a:latin typeface="Lucida Console"/>
              </a:rPr>
              <a:t>Employee</a:t>
            </a:r>
          </a:p>
        </p:txBody>
      </p:sp>
      <p:sp>
        <p:nvSpPr>
          <p:cNvPr id="79875" name="Text Placeholder 2"/>
          <p:cNvSpPr>
            <a:spLocks noGrp="1"/>
          </p:cNvSpPr>
          <p:nvPr>
            <p:ph type="body" idx="1"/>
          </p:nvPr>
        </p:nvSpPr>
        <p:spPr/>
        <p:txBody>
          <a:bodyPr>
            <a:normAutofit fontScale="92500" lnSpcReduction="10000"/>
          </a:bodyPr>
          <a:lstStyle/>
          <a:p>
            <a:pPr eaLnBrk="1" hangingPunct="1">
              <a:spcBef>
                <a:spcPts val="600"/>
              </a:spcBef>
            </a:pPr>
            <a:r>
              <a:rPr lang="en-US" altLang="en-US" sz="2500" smtClean="0">
                <a:solidFill>
                  <a:srgbClr val="000000"/>
                </a:solidFill>
                <a:latin typeface="Calibri" panose="020F0502020204030204" pitchFamily="34" charset="0"/>
              </a:rPr>
              <a:t>Class Employee (Figs. 12.9–12.10) provides functions </a:t>
            </a:r>
            <a:r>
              <a:rPr lang="en-US" altLang="en-US" sz="2500" smtClean="0">
                <a:solidFill>
                  <a:srgbClr val="0000FF"/>
                </a:solidFill>
                <a:latin typeface="Calibri" panose="020F0502020204030204" pitchFamily="34" charset="0"/>
              </a:rPr>
              <a:t>earnings </a:t>
            </a:r>
            <a:r>
              <a:rPr lang="en-US" altLang="en-US" sz="2500" smtClean="0">
                <a:solidFill>
                  <a:srgbClr val="000000"/>
                </a:solidFill>
                <a:latin typeface="Calibri" panose="020F0502020204030204" pitchFamily="34" charset="0"/>
              </a:rPr>
              <a:t>and </a:t>
            </a:r>
            <a:r>
              <a:rPr lang="en-US" altLang="en-US" sz="2500" smtClean="0">
                <a:solidFill>
                  <a:srgbClr val="0000FF"/>
                </a:solidFill>
                <a:latin typeface="Calibri" panose="020F0502020204030204" pitchFamily="34" charset="0"/>
              </a:rPr>
              <a:t>print</a:t>
            </a:r>
            <a:r>
              <a:rPr lang="en-US" altLang="en-US" sz="2500" smtClean="0">
                <a:solidFill>
                  <a:srgbClr val="000000"/>
                </a:solidFill>
                <a:latin typeface="Calibri" panose="020F0502020204030204" pitchFamily="34" charset="0"/>
              </a:rPr>
              <a:t>, in addition to various </a:t>
            </a:r>
            <a:r>
              <a:rPr lang="en-US" altLang="en-US" sz="2500" i="1" smtClean="0">
                <a:solidFill>
                  <a:srgbClr val="000000"/>
                </a:solidFill>
                <a:latin typeface="Calibri" panose="020F0502020204030204" pitchFamily="34" charset="0"/>
              </a:rPr>
              <a:t>get </a:t>
            </a:r>
            <a:r>
              <a:rPr lang="en-US" altLang="en-US" sz="2500" smtClean="0">
                <a:solidFill>
                  <a:srgbClr val="000000"/>
                </a:solidFill>
                <a:latin typeface="Calibri" panose="020F0502020204030204" pitchFamily="34" charset="0"/>
              </a:rPr>
              <a:t>and</a:t>
            </a:r>
            <a:r>
              <a:rPr lang="en-US" altLang="en-US" sz="2500" i="1" smtClean="0">
                <a:solidFill>
                  <a:srgbClr val="000000"/>
                </a:solidFill>
                <a:latin typeface="Calibri" panose="020F0502020204030204" pitchFamily="34" charset="0"/>
              </a:rPr>
              <a:t> set </a:t>
            </a:r>
            <a:r>
              <a:rPr lang="en-US" altLang="en-US" sz="2500" smtClean="0">
                <a:solidFill>
                  <a:srgbClr val="000000"/>
                </a:solidFill>
                <a:latin typeface="Calibri" panose="020F0502020204030204" pitchFamily="34" charset="0"/>
              </a:rPr>
              <a:t>functions that manipulate Employee’s data members.</a:t>
            </a:r>
          </a:p>
          <a:p>
            <a:pPr eaLnBrk="1" hangingPunct="1">
              <a:spcBef>
                <a:spcPts val="600"/>
              </a:spcBef>
            </a:pPr>
            <a:r>
              <a:rPr lang="en-US" altLang="en-US" sz="2500" smtClean="0">
                <a:solidFill>
                  <a:srgbClr val="000000"/>
                </a:solidFill>
                <a:latin typeface="Calibri" panose="020F0502020204030204" pitchFamily="34" charset="0"/>
              </a:rPr>
              <a:t>An earnings function certainly applies generally to all employees, </a:t>
            </a:r>
            <a:r>
              <a:rPr lang="en-US" altLang="en-US" sz="2500" smtClean="0">
                <a:solidFill>
                  <a:srgbClr val="0000FF"/>
                </a:solidFill>
                <a:latin typeface="Calibri" panose="020F0502020204030204" pitchFamily="34" charset="0"/>
              </a:rPr>
              <a:t>but each earnings calculation depends on the employee’s class</a:t>
            </a:r>
            <a:r>
              <a:rPr lang="en-US" altLang="en-US" sz="2500" smtClean="0">
                <a:solidFill>
                  <a:srgbClr val="000000"/>
                </a:solidFill>
                <a:latin typeface="Calibri" panose="020F0502020204030204" pitchFamily="34" charset="0"/>
              </a:rPr>
              <a:t>.</a:t>
            </a:r>
          </a:p>
          <a:p>
            <a:pPr eaLnBrk="1" hangingPunct="1">
              <a:spcBef>
                <a:spcPts val="600"/>
              </a:spcBef>
            </a:pPr>
            <a:r>
              <a:rPr lang="en-US" altLang="en-US" sz="2500" smtClean="0">
                <a:solidFill>
                  <a:srgbClr val="C00000"/>
                </a:solidFill>
                <a:latin typeface="Calibri" panose="020F0502020204030204" pitchFamily="34" charset="0"/>
              </a:rPr>
              <a:t>So we declare earnings as pure virtual </a:t>
            </a:r>
            <a:r>
              <a:rPr lang="en-US" altLang="en-US" sz="2500" smtClean="0">
                <a:solidFill>
                  <a:srgbClr val="000000"/>
                </a:solidFill>
                <a:latin typeface="Calibri" panose="020F0502020204030204" pitchFamily="34" charset="0"/>
              </a:rPr>
              <a:t>in base class Employee because a </a:t>
            </a:r>
            <a:r>
              <a:rPr lang="en-US" altLang="en-US" sz="2500" i="1" smtClean="0">
                <a:solidFill>
                  <a:srgbClr val="000000"/>
                </a:solidFill>
                <a:latin typeface="Calibri" panose="020F0502020204030204" pitchFamily="34" charset="0"/>
              </a:rPr>
              <a:t>default implementation does not make sense</a:t>
            </a:r>
            <a:r>
              <a:rPr lang="en-US" altLang="en-US" sz="2500" smtClean="0">
                <a:solidFill>
                  <a:srgbClr val="000000"/>
                </a:solidFill>
                <a:latin typeface="Calibri" panose="020F0502020204030204" pitchFamily="34" charset="0"/>
              </a:rPr>
              <a:t> for that function—there is not enough information to determine what amount earnings should return.</a:t>
            </a:r>
          </a:p>
          <a:p>
            <a:pPr eaLnBrk="1" hangingPunct="1">
              <a:lnSpc>
                <a:spcPct val="110000"/>
              </a:lnSpc>
              <a:spcBef>
                <a:spcPts val="600"/>
              </a:spcBef>
            </a:pPr>
            <a:r>
              <a:rPr lang="en-US" altLang="en-US" sz="2500" smtClean="0">
                <a:solidFill>
                  <a:srgbClr val="000000"/>
                </a:solidFill>
                <a:latin typeface="Calibri" panose="020F0502020204030204" pitchFamily="34" charset="0"/>
              </a:rPr>
              <a:t>Each derived class </a:t>
            </a:r>
            <a:r>
              <a:rPr lang="en-US" altLang="en-US" sz="2500" i="1" smtClean="0">
                <a:solidFill>
                  <a:srgbClr val="C00000"/>
                </a:solidFill>
                <a:latin typeface="Calibri" panose="020F0502020204030204" pitchFamily="34" charset="0"/>
              </a:rPr>
              <a:t>overrides</a:t>
            </a:r>
            <a:r>
              <a:rPr lang="en-US" altLang="en-US" sz="2500" smtClean="0">
                <a:solidFill>
                  <a:srgbClr val="C00000"/>
                </a:solidFill>
                <a:latin typeface="Calibri" panose="020F0502020204030204" pitchFamily="34" charset="0"/>
              </a:rPr>
              <a:t> </a:t>
            </a:r>
            <a:r>
              <a:rPr lang="en-US" altLang="en-US" sz="2500" smtClean="0">
                <a:solidFill>
                  <a:srgbClr val="000000"/>
                </a:solidFill>
                <a:latin typeface="Calibri" panose="020F0502020204030204" pitchFamily="34" charset="0"/>
              </a:rPr>
              <a:t>earnings with an appropriate implementation.</a:t>
            </a:r>
          </a:p>
        </p:txBody>
      </p:sp>
      <p:sp>
        <p:nvSpPr>
          <p:cNvPr id="8909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©1992-2014 by Pearson Education, Inc. All Rights Reserved.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sz="2400" dirty="0" smtClean="0">
                <a:solidFill>
                  <a:srgbClr val="59D9B3"/>
                </a:solidFill>
                <a:latin typeface="Arial"/>
              </a:rPr>
              <a:t>12.6.1 </a:t>
            </a:r>
            <a:r>
              <a:rPr lang="en-US" sz="2400" dirty="0" smtClean="0">
                <a:solidFill>
                  <a:srgbClr val="33B38C"/>
                </a:solidFill>
                <a:latin typeface="Goudy Sans Medium"/>
              </a:rPr>
              <a:t>Creating Abstract Base Class </a:t>
            </a:r>
            <a:r>
              <a:rPr lang="en-US" sz="2400" dirty="0" smtClean="0">
                <a:solidFill>
                  <a:srgbClr val="33B38C"/>
                </a:solidFill>
                <a:latin typeface="Lucida Console"/>
              </a:rPr>
              <a:t>Employee </a:t>
            </a:r>
            <a:r>
              <a:rPr lang="en-US" sz="2400" dirty="0" smtClean="0">
                <a:solidFill>
                  <a:srgbClr val="33B38C"/>
                </a:solidFill>
                <a:latin typeface="Goudy Sans Medium"/>
              </a:rPr>
              <a:t>(cont.)</a:t>
            </a:r>
          </a:p>
        </p:txBody>
      </p:sp>
      <p:sp>
        <p:nvSpPr>
          <p:cNvPr id="80899" name="Text Placeholder 2"/>
          <p:cNvSpPr>
            <a:spLocks noGrp="1"/>
          </p:cNvSpPr>
          <p:nvPr>
            <p:ph type="body" idx="1"/>
          </p:nvPr>
        </p:nvSpPr>
        <p:spPr/>
        <p:txBody>
          <a:bodyPr>
            <a:normAutofit fontScale="92500"/>
          </a:bodyPr>
          <a:lstStyle/>
          <a:p>
            <a:pPr eaLnBrk="1" hangingPunct="1">
              <a:lnSpc>
                <a:spcPct val="110000"/>
              </a:lnSpc>
              <a:spcBef>
                <a:spcPts val="600"/>
              </a:spcBef>
            </a:pPr>
            <a:r>
              <a:rPr lang="en-US" altLang="en-US" sz="1900" smtClean="0">
                <a:solidFill>
                  <a:srgbClr val="000000"/>
                </a:solidFill>
                <a:latin typeface="Calibri" panose="020F0502020204030204" pitchFamily="34" charset="0"/>
              </a:rPr>
              <a:t>To calculate an employee’s earnings, the program assigns the address of an employee’s object to a base class Employee pointer, then invokes the earnings function on that object.  </a:t>
            </a:r>
            <a:r>
              <a:rPr lang="en-US" altLang="en-US" sz="1900" smtClean="0">
                <a:solidFill>
                  <a:srgbClr val="C00000"/>
                </a:solidFill>
                <a:latin typeface="Calibri" panose="020F0502020204030204" pitchFamily="34" charset="0"/>
              </a:rPr>
              <a:t>Base-class </a:t>
            </a:r>
            <a:r>
              <a:rPr lang="en-US" altLang="en-US" sz="1900" smtClean="0">
                <a:solidFill>
                  <a:srgbClr val="0000FF"/>
                </a:solidFill>
                <a:latin typeface="Calibri" panose="020F0502020204030204" pitchFamily="34" charset="0"/>
              </a:rPr>
              <a:t>pointer</a:t>
            </a:r>
            <a:r>
              <a:rPr lang="en-US" altLang="en-US" sz="1900" smtClean="0">
                <a:solidFill>
                  <a:srgbClr val="C00000"/>
                </a:solidFill>
                <a:latin typeface="Calibri" panose="020F0502020204030204" pitchFamily="34" charset="0"/>
              </a:rPr>
              <a:t> to a derived-class </a:t>
            </a:r>
            <a:r>
              <a:rPr lang="en-US" altLang="en-US" sz="1900" smtClean="0">
                <a:solidFill>
                  <a:srgbClr val="0000FF"/>
                </a:solidFill>
                <a:latin typeface="Calibri" panose="020F0502020204030204" pitchFamily="34" charset="0"/>
              </a:rPr>
              <a:t>object</a:t>
            </a:r>
            <a:r>
              <a:rPr lang="en-US" altLang="en-US" sz="1900" smtClean="0">
                <a:solidFill>
                  <a:srgbClr val="C00000"/>
                </a:solidFill>
                <a:latin typeface="Calibri" panose="020F0502020204030204" pitchFamily="34" charset="0"/>
              </a:rPr>
              <a:t>.</a:t>
            </a:r>
          </a:p>
          <a:p>
            <a:pPr eaLnBrk="1" hangingPunct="1">
              <a:lnSpc>
                <a:spcPct val="110000"/>
              </a:lnSpc>
              <a:spcBef>
                <a:spcPts val="600"/>
              </a:spcBef>
            </a:pPr>
            <a:r>
              <a:rPr lang="en-US" altLang="en-US" sz="1900" smtClean="0">
                <a:solidFill>
                  <a:srgbClr val="000000"/>
                </a:solidFill>
                <a:latin typeface="Calibri" panose="020F0502020204030204" pitchFamily="34" charset="0"/>
              </a:rPr>
              <a:t>We maintain a vector of Employee pointers, each of which points to an Employee object </a:t>
            </a:r>
          </a:p>
          <a:p>
            <a:pPr eaLnBrk="1" hangingPunct="1">
              <a:lnSpc>
                <a:spcPct val="110000"/>
              </a:lnSpc>
              <a:spcBef>
                <a:spcPts val="600"/>
              </a:spcBef>
            </a:pPr>
            <a:r>
              <a:rPr lang="en-US" altLang="en-US" sz="1900" smtClean="0">
                <a:solidFill>
                  <a:srgbClr val="000000"/>
                </a:solidFill>
                <a:latin typeface="Calibri" panose="020F0502020204030204" pitchFamily="34" charset="0"/>
              </a:rPr>
              <a:t>The program iterates through the vector and calls function earnings for each Employee object.</a:t>
            </a:r>
          </a:p>
          <a:p>
            <a:pPr eaLnBrk="1" hangingPunct="1">
              <a:lnSpc>
                <a:spcPct val="110000"/>
              </a:lnSpc>
              <a:spcBef>
                <a:spcPts val="600"/>
              </a:spcBef>
            </a:pPr>
            <a:r>
              <a:rPr lang="en-US" altLang="en-US" sz="1900" smtClean="0">
                <a:solidFill>
                  <a:srgbClr val="000000"/>
                </a:solidFill>
                <a:latin typeface="Calibri" panose="020F0502020204030204" pitchFamily="34" charset="0"/>
              </a:rPr>
              <a:t>C++ processes these function calls </a:t>
            </a:r>
            <a:r>
              <a:rPr lang="en-US" altLang="en-US" sz="1900" i="1" smtClean="0">
                <a:solidFill>
                  <a:srgbClr val="0000FF"/>
                </a:solidFill>
                <a:latin typeface="Calibri" panose="020F0502020204030204" pitchFamily="34" charset="0"/>
              </a:rPr>
              <a:t>polymorphically</a:t>
            </a:r>
            <a:r>
              <a:rPr lang="en-US" altLang="en-US" sz="1900" smtClean="0">
                <a:solidFill>
                  <a:srgbClr val="000000"/>
                </a:solidFill>
                <a:latin typeface="Calibri" panose="020F0502020204030204" pitchFamily="34" charset="0"/>
              </a:rPr>
              <a:t>.</a:t>
            </a:r>
          </a:p>
          <a:p>
            <a:pPr eaLnBrk="1" hangingPunct="1">
              <a:lnSpc>
                <a:spcPct val="110000"/>
              </a:lnSpc>
              <a:spcBef>
                <a:spcPts val="600"/>
              </a:spcBef>
            </a:pPr>
            <a:r>
              <a:rPr lang="en-US" altLang="en-US" sz="1900" smtClean="0">
                <a:solidFill>
                  <a:srgbClr val="000000"/>
                </a:solidFill>
                <a:latin typeface="Calibri" panose="020F0502020204030204" pitchFamily="34" charset="0"/>
              </a:rPr>
              <a:t>Including earnings as a pure virtual function in Employee forces every direct derived class of Employee that wishes to be a concrete class to override earnings.</a:t>
            </a:r>
          </a:p>
          <a:p>
            <a:pPr eaLnBrk="1" hangingPunct="1">
              <a:lnSpc>
                <a:spcPct val="110000"/>
              </a:lnSpc>
              <a:spcBef>
                <a:spcPts val="600"/>
              </a:spcBef>
            </a:pPr>
            <a:r>
              <a:rPr lang="en-US" altLang="en-US" sz="1900" smtClean="0">
                <a:solidFill>
                  <a:srgbClr val="000000"/>
                </a:solidFill>
                <a:latin typeface="Calibri" panose="020F0502020204030204" pitchFamily="34" charset="0"/>
              </a:rPr>
              <a:t>This enables the designer of the class hierarchy to demand that each derived class provide an appropriate pay calculation, if indeed that derived class is to be concrete.</a:t>
            </a:r>
          </a:p>
        </p:txBody>
      </p:sp>
      <p:sp>
        <p:nvSpPr>
          <p:cNvPr id="9011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©1992-2014 by Pearson Education, Inc. All Rights Reserved.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1" descr="cpphtp9_12_Page_05"/>
          <p:cNvPicPr>
            <a:picLocks noGrp="1" noChangeAspect="1"/>
          </p:cNvPicPr>
          <p:nvPr isPhoto="1"/>
        </p:nvPicPr>
        <p:blipFill rotWithShape="1">
          <a:blip r:embed="rId2" cstate="print">
            <a:extLst>
              <a:ext uri="{28A0092B-C50C-407E-A947-70E740481C1C}">
                <a14:useLocalDpi xmlns:a14="http://schemas.microsoft.com/office/drawing/2010/main" val="0"/>
              </a:ext>
            </a:extLst>
          </a:blip>
          <a:srcRect l="13333" r="13333" b="44495"/>
          <a:stretch/>
        </p:blipFill>
        <p:spPr bwMode="auto">
          <a:xfrm>
            <a:off x="1219200" y="652463"/>
            <a:ext cx="6705600" cy="308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sp>
        <p:nvSpPr>
          <p:cNvPr id="2" name="TextBox 1"/>
          <p:cNvSpPr txBox="1"/>
          <p:nvPr/>
        </p:nvSpPr>
        <p:spPr>
          <a:xfrm>
            <a:off x="1828800" y="3886200"/>
            <a:ext cx="6477000" cy="1384995"/>
          </a:xfrm>
          <a:prstGeom prst="rect">
            <a:avLst/>
          </a:prstGeom>
          <a:noFill/>
        </p:spPr>
        <p:txBody>
          <a:bodyPr wrap="square" rtlCol="0">
            <a:spAutoFit/>
          </a:bodyPr>
          <a:lstStyle/>
          <a:p>
            <a:r>
              <a:rPr lang="en-US" sz="2800" smtClean="0">
                <a:solidFill>
                  <a:srgbClr val="FF0000"/>
                </a:solidFill>
              </a:rPr>
              <a:t>Polymorphism</a:t>
            </a:r>
            <a:r>
              <a:rPr lang="en-US" sz="2800" smtClean="0"/>
              <a:t> in C++ is only possible using </a:t>
            </a:r>
            <a:r>
              <a:rPr lang="en-US" sz="2800" smtClean="0"/>
              <a:t>(</a:t>
            </a:r>
            <a:r>
              <a:rPr lang="en-US" sz="2800" smtClean="0">
                <a:solidFill>
                  <a:srgbClr val="0000FF"/>
                </a:solidFill>
              </a:rPr>
              <a:t>pointer </a:t>
            </a:r>
            <a:r>
              <a:rPr lang="en-US" sz="2800" smtClean="0">
                <a:solidFill>
                  <a:srgbClr val="0000FF"/>
                </a:solidFill>
              </a:rPr>
              <a:t>variables </a:t>
            </a:r>
            <a:r>
              <a:rPr lang="en-US" sz="2800" smtClean="0"/>
              <a:t>or </a:t>
            </a:r>
            <a:r>
              <a:rPr lang="en-US" sz="2800" smtClean="0">
                <a:solidFill>
                  <a:srgbClr val="0000FF"/>
                </a:solidFill>
              </a:rPr>
              <a:t>reference </a:t>
            </a:r>
            <a:r>
              <a:rPr lang="en-US" sz="2800" smtClean="0">
                <a:solidFill>
                  <a:srgbClr val="0000FF"/>
                </a:solidFill>
              </a:rPr>
              <a:t>variables) </a:t>
            </a:r>
            <a:r>
              <a:rPr lang="en-US" sz="2800" smtClean="0"/>
              <a:t>and</a:t>
            </a:r>
            <a:r>
              <a:rPr lang="en-US" sz="2800" smtClean="0">
                <a:solidFill>
                  <a:srgbClr val="0000FF"/>
                </a:solidFill>
              </a:rPr>
              <a:t> virtual functions. </a:t>
            </a:r>
            <a:endParaRPr lang="en-US" sz="2800">
              <a:solidFill>
                <a:srgbClr val="0000FF"/>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sz="2400" dirty="0" smtClean="0">
                <a:solidFill>
                  <a:srgbClr val="59D9B3"/>
                </a:solidFill>
                <a:latin typeface="Arial"/>
              </a:rPr>
              <a:t>12.6.1 </a:t>
            </a:r>
            <a:r>
              <a:rPr lang="en-US" sz="2400" dirty="0" smtClean="0">
                <a:solidFill>
                  <a:srgbClr val="33B38C"/>
                </a:solidFill>
                <a:latin typeface="Goudy Sans Medium"/>
              </a:rPr>
              <a:t>Creating Abstract Base Class </a:t>
            </a:r>
            <a:r>
              <a:rPr lang="en-US" sz="2400" dirty="0" smtClean="0">
                <a:solidFill>
                  <a:srgbClr val="33B38C"/>
                </a:solidFill>
                <a:latin typeface="Lucida Console"/>
              </a:rPr>
              <a:t>Employee </a:t>
            </a:r>
            <a:r>
              <a:rPr lang="en-US" sz="2400" dirty="0" smtClean="0">
                <a:solidFill>
                  <a:srgbClr val="33B38C"/>
                </a:solidFill>
                <a:latin typeface="Goudy Sans Medium"/>
              </a:rPr>
              <a:t>(cont.)</a:t>
            </a:r>
          </a:p>
        </p:txBody>
      </p:sp>
      <p:sp>
        <p:nvSpPr>
          <p:cNvPr id="81923" name="Text Placeholder 2"/>
          <p:cNvSpPr>
            <a:spLocks noGrp="1"/>
          </p:cNvSpPr>
          <p:nvPr>
            <p:ph type="body" idx="1"/>
          </p:nvPr>
        </p:nvSpPr>
        <p:spPr/>
        <p:txBody>
          <a:bodyPr>
            <a:normAutofit/>
          </a:bodyPr>
          <a:lstStyle/>
          <a:p>
            <a:pPr eaLnBrk="1" hangingPunct="1">
              <a:spcBef>
                <a:spcPts val="0"/>
              </a:spcBef>
            </a:pPr>
            <a:r>
              <a:rPr lang="en-US" altLang="en-US" sz="2500" smtClean="0">
                <a:solidFill>
                  <a:srgbClr val="000000"/>
                </a:solidFill>
                <a:latin typeface="Calibri" panose="020F0502020204030204" pitchFamily="34" charset="0"/>
              </a:rPr>
              <a:t>Function </a:t>
            </a:r>
            <a:r>
              <a:rPr lang="en-US" altLang="en-US" sz="2500" smtClean="0">
                <a:solidFill>
                  <a:srgbClr val="0000FF"/>
                </a:solidFill>
                <a:latin typeface="Calibri" panose="020F0502020204030204" pitchFamily="34" charset="0"/>
              </a:rPr>
              <a:t>print </a:t>
            </a:r>
            <a:r>
              <a:rPr lang="en-US" altLang="en-US" sz="2500" smtClean="0">
                <a:solidFill>
                  <a:srgbClr val="000000"/>
                </a:solidFill>
                <a:latin typeface="Calibri" panose="020F0502020204030204" pitchFamily="34" charset="0"/>
              </a:rPr>
              <a:t>in class Employee displays the first name, last name and social security number of the employee.</a:t>
            </a:r>
            <a:br>
              <a:rPr lang="en-US" altLang="en-US" sz="2500" smtClean="0">
                <a:solidFill>
                  <a:srgbClr val="000000"/>
                </a:solidFill>
                <a:latin typeface="Calibri" panose="020F0502020204030204" pitchFamily="34" charset="0"/>
              </a:rPr>
            </a:br>
            <a:endParaRPr lang="en-US" altLang="en-US" sz="2500" smtClean="0">
              <a:solidFill>
                <a:srgbClr val="000000"/>
              </a:solidFill>
              <a:latin typeface="Calibri" panose="020F0502020204030204" pitchFamily="34" charset="0"/>
            </a:endParaRPr>
          </a:p>
          <a:p>
            <a:pPr eaLnBrk="1" hangingPunct="1">
              <a:spcBef>
                <a:spcPts val="0"/>
              </a:spcBef>
            </a:pPr>
            <a:r>
              <a:rPr lang="en-US" altLang="en-US" sz="2500" smtClean="0">
                <a:solidFill>
                  <a:srgbClr val="000000"/>
                </a:solidFill>
                <a:latin typeface="Calibri" panose="020F0502020204030204" pitchFamily="34" charset="0"/>
              </a:rPr>
              <a:t>As we’ll see, </a:t>
            </a:r>
            <a:r>
              <a:rPr lang="en-US" altLang="en-US" sz="2500" smtClean="0">
                <a:solidFill>
                  <a:srgbClr val="C00000"/>
                </a:solidFill>
                <a:latin typeface="Calibri" panose="020F0502020204030204" pitchFamily="34" charset="0"/>
              </a:rPr>
              <a:t>each derived class of Employee overrides function print to output the employee’s type (e.g., "salaried employee:") followed by the rest of the employee’s information.</a:t>
            </a:r>
            <a:br>
              <a:rPr lang="en-US" altLang="en-US" sz="2500" smtClean="0">
                <a:solidFill>
                  <a:srgbClr val="C00000"/>
                </a:solidFill>
                <a:latin typeface="Calibri" panose="020F0502020204030204" pitchFamily="34" charset="0"/>
              </a:rPr>
            </a:br>
            <a:endParaRPr lang="en-US" altLang="en-US" sz="2500" smtClean="0">
              <a:solidFill>
                <a:srgbClr val="C00000"/>
              </a:solidFill>
              <a:latin typeface="Calibri" panose="020F0502020204030204" pitchFamily="34" charset="0"/>
            </a:endParaRPr>
          </a:p>
          <a:p>
            <a:pPr eaLnBrk="1" hangingPunct="1">
              <a:lnSpc>
                <a:spcPct val="110000"/>
              </a:lnSpc>
              <a:spcBef>
                <a:spcPts val="0"/>
              </a:spcBef>
            </a:pPr>
            <a:r>
              <a:rPr lang="en-US" altLang="en-US" sz="2500" smtClean="0">
                <a:solidFill>
                  <a:srgbClr val="000000"/>
                </a:solidFill>
                <a:latin typeface="Calibri" panose="020F0502020204030204" pitchFamily="34" charset="0"/>
              </a:rPr>
              <a:t>The diagram in </a:t>
            </a:r>
            <a:r>
              <a:rPr lang="en-US" altLang="en-US" sz="2500" smtClean="0">
                <a:solidFill>
                  <a:srgbClr val="C00000"/>
                </a:solidFill>
                <a:latin typeface="Calibri" panose="020F0502020204030204" pitchFamily="34" charset="0"/>
              </a:rPr>
              <a:t>Fig. 12.8 </a:t>
            </a:r>
            <a:r>
              <a:rPr lang="en-US" altLang="en-US" sz="2500" smtClean="0">
                <a:solidFill>
                  <a:srgbClr val="000000"/>
                </a:solidFill>
                <a:latin typeface="Calibri" panose="020F0502020204030204" pitchFamily="34" charset="0"/>
              </a:rPr>
              <a:t>(next slide) shows each of the five classes in the hierarchy down the left side and functions earnings and print across the top.</a:t>
            </a:r>
          </a:p>
        </p:txBody>
      </p:sp>
      <p:sp>
        <p:nvSpPr>
          <p:cNvPr id="9114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©1992-2014 by Pearson Education, Inc. All Rights Reserved.</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sz="2400" dirty="0" smtClean="0">
                <a:solidFill>
                  <a:srgbClr val="59D9B3"/>
                </a:solidFill>
                <a:latin typeface="Arial"/>
              </a:rPr>
              <a:t>12.6.1 </a:t>
            </a:r>
            <a:r>
              <a:rPr lang="en-US" sz="2400" dirty="0" smtClean="0">
                <a:solidFill>
                  <a:srgbClr val="33B38C"/>
                </a:solidFill>
                <a:latin typeface="Goudy Sans Medium"/>
              </a:rPr>
              <a:t>Creating Abstract Base Class </a:t>
            </a:r>
            <a:r>
              <a:rPr lang="en-US" sz="2400" dirty="0" smtClean="0">
                <a:solidFill>
                  <a:srgbClr val="33B38C"/>
                </a:solidFill>
                <a:latin typeface="Lucida Console"/>
              </a:rPr>
              <a:t>Employee </a:t>
            </a:r>
            <a:r>
              <a:rPr lang="en-US" sz="2400" dirty="0" smtClean="0">
                <a:solidFill>
                  <a:srgbClr val="33B38C"/>
                </a:solidFill>
                <a:latin typeface="Goudy Sans Medium"/>
              </a:rPr>
              <a:t>(cont.)</a:t>
            </a:r>
          </a:p>
        </p:txBody>
      </p:sp>
      <p:sp>
        <p:nvSpPr>
          <p:cNvPr id="82947" name="Text Placeholder 2"/>
          <p:cNvSpPr>
            <a:spLocks noGrp="1"/>
          </p:cNvSpPr>
          <p:nvPr>
            <p:ph type="body" idx="1"/>
          </p:nvPr>
        </p:nvSpPr>
        <p:spPr/>
        <p:txBody>
          <a:bodyPr/>
          <a:lstStyle/>
          <a:p>
            <a:pPr eaLnBrk="1" hangingPunct="1">
              <a:lnSpc>
                <a:spcPct val="80000"/>
              </a:lnSpc>
            </a:pPr>
            <a:r>
              <a:rPr lang="en-US" altLang="en-US" sz="2500" smtClean="0">
                <a:solidFill>
                  <a:srgbClr val="000000"/>
                </a:solidFill>
                <a:latin typeface="Calibri" panose="020F0502020204030204" pitchFamily="34" charset="0"/>
              </a:rPr>
              <a:t>Fig 12-08:</a:t>
            </a:r>
          </a:p>
          <a:p>
            <a:pPr eaLnBrk="1" hangingPunct="1">
              <a:lnSpc>
                <a:spcPct val="80000"/>
              </a:lnSpc>
            </a:pPr>
            <a:endParaRPr lang="en-US" altLang="en-US" sz="2500" smtClean="0">
              <a:solidFill>
                <a:srgbClr val="000000"/>
              </a:solidFill>
              <a:latin typeface="Calibri" panose="020F0502020204030204" pitchFamily="34" charset="0"/>
            </a:endParaRPr>
          </a:p>
          <a:p>
            <a:pPr eaLnBrk="1" hangingPunct="1">
              <a:lnSpc>
                <a:spcPct val="80000"/>
              </a:lnSpc>
            </a:pPr>
            <a:r>
              <a:rPr lang="en-US" altLang="en-US" sz="2500" smtClean="0">
                <a:solidFill>
                  <a:srgbClr val="C00000"/>
                </a:solidFill>
                <a:latin typeface="Calibri" panose="020F0502020204030204" pitchFamily="34" charset="0"/>
              </a:rPr>
              <a:t>Italic text </a:t>
            </a:r>
            <a:r>
              <a:rPr lang="en-US" altLang="en-US" sz="2500" smtClean="0">
                <a:solidFill>
                  <a:srgbClr val="000000"/>
                </a:solidFill>
                <a:latin typeface="Calibri" panose="020F0502020204030204" pitchFamily="34" charset="0"/>
              </a:rPr>
              <a:t>represents where the values from a particular object are used in the earnings and print functions.</a:t>
            </a:r>
            <a:br>
              <a:rPr lang="en-US" altLang="en-US" sz="2500" smtClean="0">
                <a:solidFill>
                  <a:srgbClr val="000000"/>
                </a:solidFill>
                <a:latin typeface="Calibri" panose="020F0502020204030204" pitchFamily="34" charset="0"/>
              </a:rPr>
            </a:br>
            <a:endParaRPr lang="en-US" altLang="en-US" sz="2500" smtClean="0">
              <a:solidFill>
                <a:srgbClr val="000000"/>
              </a:solidFill>
              <a:latin typeface="Calibri" panose="020F0502020204030204" pitchFamily="34" charset="0"/>
            </a:endParaRPr>
          </a:p>
          <a:p>
            <a:pPr eaLnBrk="1" hangingPunct="1">
              <a:lnSpc>
                <a:spcPct val="80000"/>
              </a:lnSpc>
            </a:pPr>
            <a:r>
              <a:rPr lang="en-US" altLang="en-US" sz="2500" smtClean="0">
                <a:solidFill>
                  <a:srgbClr val="000000"/>
                </a:solidFill>
                <a:latin typeface="Calibri" panose="020F0502020204030204" pitchFamily="34" charset="0"/>
              </a:rPr>
              <a:t>Class Employee declares function earnings as a pure </a:t>
            </a:r>
            <a:r>
              <a:rPr lang="en-US" altLang="en-US" sz="2500">
                <a:solidFill>
                  <a:srgbClr val="000000"/>
                </a:solidFill>
                <a:latin typeface="Calibri" panose="020F0502020204030204" pitchFamily="34" charset="0"/>
              </a:rPr>
              <a:t> </a:t>
            </a:r>
            <a:r>
              <a:rPr lang="en-US" altLang="en-US" sz="2500" smtClean="0">
                <a:solidFill>
                  <a:srgbClr val="000000"/>
                </a:solidFill>
                <a:latin typeface="Calibri" panose="020F0502020204030204" pitchFamily="34" charset="0"/>
              </a:rPr>
              <a:t>virtual function.</a:t>
            </a:r>
            <a:br>
              <a:rPr lang="en-US" altLang="en-US" sz="2500" smtClean="0">
                <a:solidFill>
                  <a:srgbClr val="000000"/>
                </a:solidFill>
                <a:latin typeface="Calibri" panose="020F0502020204030204" pitchFamily="34" charset="0"/>
              </a:rPr>
            </a:br>
            <a:endParaRPr lang="en-US" altLang="en-US" sz="2500" smtClean="0">
              <a:solidFill>
                <a:srgbClr val="000000"/>
              </a:solidFill>
              <a:latin typeface="Calibri" panose="020F0502020204030204" pitchFamily="34" charset="0"/>
            </a:endParaRPr>
          </a:p>
          <a:p>
            <a:pPr eaLnBrk="1" hangingPunct="1">
              <a:lnSpc>
                <a:spcPct val="80000"/>
              </a:lnSpc>
            </a:pPr>
            <a:r>
              <a:rPr lang="en-US" altLang="en-US" sz="2500" smtClean="0">
                <a:solidFill>
                  <a:srgbClr val="000000"/>
                </a:solidFill>
                <a:latin typeface="Calibri" panose="020F0502020204030204" pitchFamily="34" charset="0"/>
              </a:rPr>
              <a:t>Each derived class overrides this function to provide an appropriate implementation.</a:t>
            </a:r>
          </a:p>
        </p:txBody>
      </p:sp>
      <p:sp>
        <p:nvSpPr>
          <p:cNvPr id="9114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©1992-2014 by Pearson Education, Inc. All Rights Reserved.</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1" descr="cpphtp9_12_Page_39"/>
          <p:cNvPicPr>
            <a:picLocks noGrp="1" noChangeAspect="1"/>
          </p:cNvPicPr>
          <p:nvPr isPhoto="1"/>
        </p:nvPicPr>
        <p:blipFill rotWithShape="1">
          <a:blip r:embed="rId2" cstate="print">
            <a:extLst>
              <a:ext uri="{28A0092B-C50C-407E-A947-70E740481C1C}">
                <a14:useLocalDpi xmlns:a14="http://schemas.microsoft.com/office/drawing/2010/main" val="0"/>
              </a:ext>
            </a:extLst>
          </a:blip>
          <a:srcRect l="13333" r="13333" b="14298"/>
          <a:stretch/>
        </p:blipFill>
        <p:spPr bwMode="auto">
          <a:xfrm>
            <a:off x="457200" y="304800"/>
            <a:ext cx="7947379"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sz="2400" dirty="0" smtClean="0">
                <a:solidFill>
                  <a:srgbClr val="59D9B3"/>
                </a:solidFill>
                <a:latin typeface="Arial"/>
              </a:rPr>
              <a:t>12.6.1 </a:t>
            </a:r>
            <a:r>
              <a:rPr lang="en-US" sz="2400" dirty="0" smtClean="0">
                <a:solidFill>
                  <a:srgbClr val="33B38C"/>
                </a:solidFill>
                <a:latin typeface="Goudy Sans Medium"/>
              </a:rPr>
              <a:t>Creating Abstract Base Class </a:t>
            </a:r>
            <a:r>
              <a:rPr lang="en-US" sz="2400" dirty="0" smtClean="0">
                <a:solidFill>
                  <a:srgbClr val="33B38C"/>
                </a:solidFill>
                <a:latin typeface="Lucida Console"/>
              </a:rPr>
              <a:t>Employee </a:t>
            </a:r>
            <a:r>
              <a:rPr lang="en-US" sz="2400" dirty="0" smtClean="0">
                <a:solidFill>
                  <a:srgbClr val="33B38C"/>
                </a:solidFill>
                <a:latin typeface="Goudy Sans Medium"/>
              </a:rPr>
              <a:t>(cont.)</a:t>
            </a:r>
          </a:p>
        </p:txBody>
      </p:sp>
      <p:sp>
        <p:nvSpPr>
          <p:cNvPr id="77827" name="Text Placeholder 2"/>
          <p:cNvSpPr>
            <a:spLocks noGrp="1"/>
          </p:cNvSpPr>
          <p:nvPr>
            <p:ph type="body" idx="1"/>
          </p:nvPr>
        </p:nvSpPr>
        <p:spPr/>
        <p:txBody>
          <a:bodyPr/>
          <a:lstStyle/>
          <a:p>
            <a:pPr marL="109537" indent="0" eaLnBrk="1" hangingPunct="1">
              <a:lnSpc>
                <a:spcPct val="80000"/>
              </a:lnSpc>
              <a:buFont typeface="Wingdings 3" panose="05040102010807070707" pitchFamily="18" charset="2"/>
              <a:buNone/>
              <a:defRPr/>
            </a:pPr>
            <a:r>
              <a:rPr lang="en-US" sz="2500" b="1" dirty="0" smtClean="0">
                <a:solidFill>
                  <a:srgbClr val="000000"/>
                </a:solidFill>
                <a:latin typeface="Calibri" panose="020F0502020204030204" pitchFamily="34" charset="0"/>
              </a:rPr>
              <a:t>Employee </a:t>
            </a:r>
            <a:r>
              <a:rPr lang="en-US" sz="2500" b="1" smtClean="0">
                <a:solidFill>
                  <a:srgbClr val="000000"/>
                </a:solidFill>
                <a:latin typeface="Calibri" panose="020F0502020204030204" pitchFamily="34" charset="0"/>
              </a:rPr>
              <a:t>Class Declaration</a:t>
            </a:r>
            <a:br>
              <a:rPr lang="en-US" sz="2500" b="1" smtClean="0">
                <a:solidFill>
                  <a:srgbClr val="000000"/>
                </a:solidFill>
                <a:latin typeface="Calibri" panose="020F0502020204030204" pitchFamily="34" charset="0"/>
              </a:rPr>
            </a:br>
            <a:endParaRPr lang="en-US" sz="2500" b="1" dirty="0" smtClean="0">
              <a:solidFill>
                <a:srgbClr val="000000"/>
              </a:solidFill>
              <a:latin typeface="Calibri" panose="020F0502020204030204" pitchFamily="34" charset="0"/>
            </a:endParaRPr>
          </a:p>
          <a:p>
            <a:pPr eaLnBrk="1" hangingPunct="1">
              <a:lnSpc>
                <a:spcPct val="80000"/>
              </a:lnSpc>
              <a:defRPr/>
            </a:pPr>
            <a:r>
              <a:rPr lang="en-US" sz="2500" dirty="0" smtClean="0">
                <a:solidFill>
                  <a:srgbClr val="000000"/>
                </a:solidFill>
                <a:latin typeface="Calibri" panose="020F0502020204030204" pitchFamily="34" charset="0"/>
              </a:rPr>
              <a:t>Let’s consider class Employee’s header (Fig. </a:t>
            </a:r>
            <a:r>
              <a:rPr lang="en-US" sz="2500" smtClean="0">
                <a:solidFill>
                  <a:srgbClr val="000000"/>
                </a:solidFill>
                <a:latin typeface="Calibri" panose="020F0502020204030204" pitchFamily="34" charset="0"/>
              </a:rPr>
              <a:t>12.9).</a:t>
            </a:r>
            <a:br>
              <a:rPr lang="en-US" sz="2500" smtClean="0">
                <a:solidFill>
                  <a:srgbClr val="000000"/>
                </a:solidFill>
                <a:latin typeface="Calibri" panose="020F0502020204030204" pitchFamily="34" charset="0"/>
              </a:rPr>
            </a:br>
            <a:endParaRPr lang="en-US" sz="2500" dirty="0" smtClean="0">
              <a:solidFill>
                <a:srgbClr val="000000"/>
              </a:solidFill>
              <a:latin typeface="Calibri" panose="020F0502020204030204" pitchFamily="34" charset="0"/>
            </a:endParaRPr>
          </a:p>
          <a:p>
            <a:pPr eaLnBrk="1" hangingPunct="1">
              <a:lnSpc>
                <a:spcPct val="80000"/>
              </a:lnSpc>
              <a:defRPr/>
            </a:pPr>
            <a:r>
              <a:rPr lang="en-US" sz="2500" smtClean="0">
                <a:solidFill>
                  <a:srgbClr val="C00000"/>
                </a:solidFill>
                <a:latin typeface="Calibri" panose="020F0502020204030204" pitchFamily="34" charset="0"/>
              </a:rPr>
              <a:t>virtual </a:t>
            </a:r>
            <a:r>
              <a:rPr lang="en-US" sz="2500" dirty="0" smtClean="0">
                <a:solidFill>
                  <a:srgbClr val="C00000"/>
                </a:solidFill>
                <a:latin typeface="Calibri" panose="020F0502020204030204" pitchFamily="34" charset="0"/>
              </a:rPr>
              <a:t>destructor </a:t>
            </a:r>
            <a:r>
              <a:rPr lang="en-US" sz="2500" dirty="0" smtClean="0">
                <a:solidFill>
                  <a:srgbClr val="000000"/>
                </a:solidFill>
                <a:latin typeface="Calibri" panose="020F0502020204030204" pitchFamily="34" charset="0"/>
              </a:rPr>
              <a:t>(line </a:t>
            </a:r>
            <a:r>
              <a:rPr lang="en-US" sz="2500" smtClean="0">
                <a:solidFill>
                  <a:srgbClr val="000000"/>
                </a:solidFill>
                <a:latin typeface="Calibri" panose="020F0502020204030204" pitchFamily="34" charset="0"/>
              </a:rPr>
              <a:t>13) </a:t>
            </a:r>
            <a:br>
              <a:rPr lang="en-US" sz="2500" smtClean="0">
                <a:solidFill>
                  <a:srgbClr val="000000"/>
                </a:solidFill>
                <a:latin typeface="Calibri" panose="020F0502020204030204" pitchFamily="34" charset="0"/>
              </a:rPr>
            </a:br>
            <a:r>
              <a:rPr lang="en-US" sz="2500" smtClean="0">
                <a:solidFill>
                  <a:srgbClr val="000000"/>
                </a:solidFill>
                <a:latin typeface="Calibri" panose="020F0502020204030204" pitchFamily="34" charset="0"/>
              </a:rPr>
              <a:t>   </a:t>
            </a:r>
          </a:p>
          <a:p>
            <a:pPr eaLnBrk="1" hangingPunct="1">
              <a:lnSpc>
                <a:spcPct val="80000"/>
              </a:lnSpc>
              <a:defRPr/>
            </a:pPr>
            <a:r>
              <a:rPr lang="en-US" sz="2500" smtClean="0">
                <a:solidFill>
                  <a:srgbClr val="C00000"/>
                </a:solidFill>
                <a:latin typeface="Calibri" panose="020F0502020204030204" pitchFamily="34" charset="0"/>
              </a:rPr>
              <a:t>pure </a:t>
            </a:r>
            <a:r>
              <a:rPr lang="en-US" sz="2500" dirty="0" smtClean="0">
                <a:solidFill>
                  <a:srgbClr val="C00000"/>
                </a:solidFill>
                <a:latin typeface="Calibri" panose="020F0502020204030204" pitchFamily="34" charset="0"/>
              </a:rPr>
              <a:t>virtual </a:t>
            </a:r>
            <a:r>
              <a:rPr lang="en-US" sz="2500" dirty="0" smtClean="0">
                <a:solidFill>
                  <a:srgbClr val="000000"/>
                </a:solidFill>
                <a:latin typeface="Calibri" panose="020F0502020204030204" pitchFamily="34" charset="0"/>
              </a:rPr>
              <a:t>function earnings (line 25</a:t>
            </a:r>
            <a:r>
              <a:rPr lang="en-US" sz="2500" smtClean="0">
                <a:solidFill>
                  <a:srgbClr val="000000"/>
                </a:solidFill>
                <a:latin typeface="Calibri" panose="020F0502020204030204" pitchFamily="34" charset="0"/>
              </a:rPr>
              <a:t>) </a:t>
            </a:r>
            <a:br>
              <a:rPr lang="en-US" sz="2500" smtClean="0">
                <a:solidFill>
                  <a:srgbClr val="000000"/>
                </a:solidFill>
                <a:latin typeface="Calibri" panose="020F0502020204030204" pitchFamily="34" charset="0"/>
              </a:rPr>
            </a:br>
            <a:endParaRPr lang="en-US" sz="2500" smtClean="0">
              <a:solidFill>
                <a:srgbClr val="000000"/>
              </a:solidFill>
              <a:latin typeface="Calibri" panose="020F0502020204030204" pitchFamily="34" charset="0"/>
            </a:endParaRPr>
          </a:p>
          <a:p>
            <a:pPr eaLnBrk="1" hangingPunct="1">
              <a:lnSpc>
                <a:spcPct val="80000"/>
              </a:lnSpc>
              <a:defRPr/>
            </a:pPr>
            <a:r>
              <a:rPr lang="en-US" sz="2500" smtClean="0">
                <a:solidFill>
                  <a:srgbClr val="C00000"/>
                </a:solidFill>
                <a:latin typeface="Calibri" panose="020F0502020204030204" pitchFamily="34" charset="0"/>
              </a:rPr>
              <a:t>virtual</a:t>
            </a:r>
            <a:r>
              <a:rPr lang="en-US" sz="2500" smtClean="0">
                <a:solidFill>
                  <a:srgbClr val="000000"/>
                </a:solidFill>
                <a:latin typeface="Calibri" panose="020F0502020204030204" pitchFamily="34" charset="0"/>
              </a:rPr>
              <a:t> </a:t>
            </a:r>
            <a:r>
              <a:rPr lang="en-US" sz="2500" dirty="0" smtClean="0">
                <a:solidFill>
                  <a:srgbClr val="000000"/>
                </a:solidFill>
                <a:latin typeface="Calibri" panose="020F0502020204030204" pitchFamily="34" charset="0"/>
              </a:rPr>
              <a:t>function print (line 26).</a:t>
            </a:r>
          </a:p>
        </p:txBody>
      </p:sp>
      <p:sp>
        <p:nvSpPr>
          <p:cNvPr id="9318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©1992-2014 by Pearson Education, Inc. All Rights Reserved.</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sz="2400" dirty="0" smtClean="0">
                <a:solidFill>
                  <a:srgbClr val="59D9B3"/>
                </a:solidFill>
                <a:latin typeface="Arial"/>
              </a:rPr>
              <a:t>12.6.1 </a:t>
            </a:r>
            <a:r>
              <a:rPr lang="en-US" sz="2400" dirty="0" smtClean="0">
                <a:solidFill>
                  <a:srgbClr val="33B38C"/>
                </a:solidFill>
                <a:latin typeface="Goudy Sans Medium"/>
              </a:rPr>
              <a:t>Creating Abstract Base Class </a:t>
            </a:r>
            <a:r>
              <a:rPr lang="en-US" sz="2400" dirty="0" smtClean="0">
                <a:solidFill>
                  <a:srgbClr val="33B38C"/>
                </a:solidFill>
                <a:latin typeface="Lucida Console"/>
              </a:rPr>
              <a:t>Employee </a:t>
            </a:r>
            <a:r>
              <a:rPr lang="en-US" sz="2400" dirty="0" smtClean="0">
                <a:solidFill>
                  <a:srgbClr val="33B38C"/>
                </a:solidFill>
                <a:latin typeface="Goudy Sans Medium"/>
              </a:rPr>
              <a:t>(cont.)</a:t>
            </a:r>
          </a:p>
        </p:txBody>
      </p:sp>
      <p:sp>
        <p:nvSpPr>
          <p:cNvPr id="77827" name="Text Placeholder 2"/>
          <p:cNvSpPr>
            <a:spLocks noGrp="1"/>
          </p:cNvSpPr>
          <p:nvPr>
            <p:ph type="body" idx="1"/>
          </p:nvPr>
        </p:nvSpPr>
        <p:spPr/>
        <p:txBody>
          <a:bodyPr/>
          <a:lstStyle/>
          <a:p>
            <a:pPr marL="109537" indent="0" eaLnBrk="1" hangingPunct="1">
              <a:lnSpc>
                <a:spcPct val="80000"/>
              </a:lnSpc>
              <a:buFont typeface="Wingdings 3" panose="05040102010807070707" pitchFamily="18" charset="2"/>
              <a:buNone/>
              <a:defRPr/>
            </a:pPr>
            <a:r>
              <a:rPr lang="en-US" sz="2500" b="1" dirty="0" smtClean="0">
                <a:solidFill>
                  <a:srgbClr val="000000"/>
                </a:solidFill>
                <a:latin typeface="Calibri" panose="020F0502020204030204" pitchFamily="34" charset="0"/>
              </a:rPr>
              <a:t>Employee Class </a:t>
            </a:r>
            <a:r>
              <a:rPr lang="en-US" sz="2500" b="1" smtClean="0">
                <a:solidFill>
                  <a:srgbClr val="000000"/>
                </a:solidFill>
                <a:latin typeface="Calibri" panose="020F0502020204030204" pitchFamily="34" charset="0"/>
              </a:rPr>
              <a:t>Member-Function Definitions</a:t>
            </a:r>
            <a:br>
              <a:rPr lang="en-US" sz="2500" b="1" smtClean="0">
                <a:solidFill>
                  <a:srgbClr val="000000"/>
                </a:solidFill>
                <a:latin typeface="Calibri" panose="020F0502020204030204" pitchFamily="34" charset="0"/>
              </a:rPr>
            </a:br>
            <a:endParaRPr lang="en-US" sz="2500" b="1" dirty="0" smtClean="0">
              <a:solidFill>
                <a:srgbClr val="000000"/>
              </a:solidFill>
              <a:latin typeface="Calibri" panose="020F0502020204030204" pitchFamily="34" charset="0"/>
            </a:endParaRPr>
          </a:p>
          <a:p>
            <a:pPr eaLnBrk="1" hangingPunct="1">
              <a:lnSpc>
                <a:spcPct val="80000"/>
              </a:lnSpc>
              <a:defRPr/>
            </a:pPr>
            <a:r>
              <a:rPr lang="en-US" sz="2500" dirty="0" smtClean="0">
                <a:solidFill>
                  <a:srgbClr val="000000"/>
                </a:solidFill>
                <a:latin typeface="Calibri" panose="020F0502020204030204" pitchFamily="34" charset="0"/>
              </a:rPr>
              <a:t>Figure 12.10 contains the member-function definitions for class </a:t>
            </a:r>
            <a:r>
              <a:rPr lang="en-US" sz="2500" smtClean="0">
                <a:solidFill>
                  <a:srgbClr val="000000"/>
                </a:solidFill>
                <a:latin typeface="Calibri" panose="020F0502020204030204" pitchFamily="34" charset="0"/>
              </a:rPr>
              <a:t>Employee.</a:t>
            </a:r>
          </a:p>
          <a:p>
            <a:pPr eaLnBrk="1" hangingPunct="1">
              <a:lnSpc>
                <a:spcPct val="80000"/>
              </a:lnSpc>
              <a:defRPr/>
            </a:pPr>
            <a:endParaRPr lang="en-US" sz="2500" dirty="0" smtClean="0">
              <a:solidFill>
                <a:srgbClr val="000000"/>
              </a:solidFill>
              <a:latin typeface="Calibri" panose="020F0502020204030204" pitchFamily="34" charset="0"/>
            </a:endParaRPr>
          </a:p>
          <a:p>
            <a:pPr eaLnBrk="1" hangingPunct="1">
              <a:lnSpc>
                <a:spcPct val="80000"/>
              </a:lnSpc>
              <a:defRPr/>
            </a:pPr>
            <a:r>
              <a:rPr lang="en-US" sz="2500" dirty="0" smtClean="0">
                <a:solidFill>
                  <a:srgbClr val="008000"/>
                </a:solidFill>
                <a:latin typeface="Calibri" panose="020F0502020204030204" pitchFamily="34" charset="0"/>
              </a:rPr>
              <a:t>No implementation is </a:t>
            </a:r>
            <a:r>
              <a:rPr lang="en-US" sz="2500" smtClean="0">
                <a:solidFill>
                  <a:srgbClr val="008000"/>
                </a:solidFill>
                <a:latin typeface="Calibri" panose="020F0502020204030204" pitchFamily="34" charset="0"/>
              </a:rPr>
              <a:t>provided for pure </a:t>
            </a:r>
            <a:r>
              <a:rPr lang="en-US" sz="2500" dirty="0" smtClean="0">
                <a:solidFill>
                  <a:srgbClr val="008000"/>
                </a:solidFill>
                <a:latin typeface="Calibri" panose="020F0502020204030204" pitchFamily="34" charset="0"/>
              </a:rPr>
              <a:t>virtual function earnings.  </a:t>
            </a:r>
          </a:p>
        </p:txBody>
      </p:sp>
      <p:sp>
        <p:nvSpPr>
          <p:cNvPr id="9318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©1992-2014 by Pearson Education, Inc. All Rights Reserved.</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1" descr="cpphtp9_12_Page_40"/>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cxnSp>
        <p:nvCxnSpPr>
          <p:cNvPr id="4" name="Straight Arrow Connector 3"/>
          <p:cNvCxnSpPr/>
          <p:nvPr/>
        </p:nvCxnSpPr>
        <p:spPr>
          <a:xfrm>
            <a:off x="838200" y="3328086"/>
            <a:ext cx="91440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1" descr="cpphtp9_12_Page_4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cxnSp>
        <p:nvCxnSpPr>
          <p:cNvPr id="4" name="Straight Arrow Connector 3"/>
          <p:cNvCxnSpPr/>
          <p:nvPr/>
        </p:nvCxnSpPr>
        <p:spPr>
          <a:xfrm>
            <a:off x="685800" y="1332471"/>
            <a:ext cx="106680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5" name="TextBox 4"/>
          <p:cNvSpPr txBox="1"/>
          <p:nvPr/>
        </p:nvSpPr>
        <p:spPr>
          <a:xfrm>
            <a:off x="1371600" y="3581400"/>
            <a:ext cx="6400800" cy="2308324"/>
          </a:xfrm>
          <a:prstGeom prst="rect">
            <a:avLst/>
          </a:prstGeom>
          <a:noFill/>
        </p:spPr>
        <p:txBody>
          <a:bodyPr wrap="square" rtlCol="0">
            <a:spAutoFit/>
          </a:bodyPr>
          <a:lstStyle/>
          <a:p>
            <a:r>
              <a:rPr lang="en-US" smtClean="0">
                <a:solidFill>
                  <a:srgbClr val="0000FF"/>
                </a:solidFill>
                <a:latin typeface="Calibri" panose="020F0502020204030204" pitchFamily="34" charset="0"/>
              </a:rPr>
              <a:t>Function earnings is a </a:t>
            </a:r>
            <a:r>
              <a:rPr lang="en-US" u="sng" smtClean="0">
                <a:solidFill>
                  <a:srgbClr val="0000FF"/>
                </a:solidFill>
                <a:latin typeface="Calibri" panose="020F0502020204030204" pitchFamily="34" charset="0"/>
              </a:rPr>
              <a:t>pure virtual </a:t>
            </a:r>
            <a:r>
              <a:rPr lang="en-US" smtClean="0">
                <a:solidFill>
                  <a:srgbClr val="0000FF"/>
                </a:solidFill>
                <a:latin typeface="Calibri" panose="020F0502020204030204" pitchFamily="34" charset="0"/>
              </a:rPr>
              <a:t>function (no implementation in the base class). Function earnings must be overridden in a derived class to create a concrete class.</a:t>
            </a:r>
          </a:p>
          <a:p>
            <a:endParaRPr lang="en-US">
              <a:solidFill>
                <a:srgbClr val="0000FF"/>
              </a:solidFill>
              <a:latin typeface="Calibri" panose="020F0502020204030204" pitchFamily="34" charset="0"/>
            </a:endParaRPr>
          </a:p>
          <a:p>
            <a:r>
              <a:rPr lang="en-US" smtClean="0">
                <a:solidFill>
                  <a:srgbClr val="0000FF"/>
                </a:solidFill>
                <a:latin typeface="Calibri" panose="020F0502020204030204" pitchFamily="34" charset="0"/>
              </a:rPr>
              <a:t>Function print is a virtual function but NOT a pure virtual function (it is implemented in the base class). Function print can be (and will be) overridden in derived classes to provide object-specific functionality.</a:t>
            </a:r>
            <a:endParaRPr lang="en-US">
              <a:solidFill>
                <a:srgbClr val="0000FF"/>
              </a:solidFill>
              <a:latin typeface="Calibri" panose="020F0502020204030204" pitchFamily="34"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1" descr="cpphtp9_12_Page_42"/>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1" descr="cpphtp9_12_Page_43"/>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1" descr="cpphtp9_12_Page_44"/>
          <p:cNvPicPr>
            <a:picLocks noGrp="1" noChangeAspect="1"/>
          </p:cNvPicPr>
          <p:nvPr isPhoto="1"/>
        </p:nvPicPr>
        <p:blipFill rotWithShape="1">
          <a:blip r:embed="rId2">
            <a:extLst>
              <a:ext uri="{28A0092B-C50C-407E-A947-70E740481C1C}">
                <a14:useLocalDpi xmlns:a14="http://schemas.microsoft.com/office/drawing/2010/main" val="0"/>
              </a:ext>
            </a:extLst>
          </a:blip>
          <a:srcRect l="10000" r="10833" b="43122"/>
          <a:stretch/>
        </p:blipFill>
        <p:spPr bwMode="auto">
          <a:xfrm>
            <a:off x="381000" y="762000"/>
            <a:ext cx="8210752"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 descr="cpphtp9_12_Page_06"/>
          <p:cNvPicPr>
            <a:picLocks noGrp="1" noChangeAspect="1"/>
          </p:cNvPicPr>
          <p:nvPr isPhoto="1"/>
        </p:nvPicPr>
        <p:blipFill rotWithShape="1">
          <a:blip r:embed="rId2" cstate="print">
            <a:extLst>
              <a:ext uri="{28A0092B-C50C-407E-A947-70E740481C1C}">
                <a14:useLocalDpi xmlns:a14="http://schemas.microsoft.com/office/drawing/2010/main" val="0"/>
              </a:ext>
            </a:extLst>
          </a:blip>
          <a:srcRect l="13333" r="13333" b="43122"/>
          <a:stretch/>
        </p:blipFill>
        <p:spPr bwMode="auto">
          <a:xfrm>
            <a:off x="1219200" y="652463"/>
            <a:ext cx="6705600" cy="315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59D9B3"/>
                </a:solidFill>
                <a:latin typeface="Arial"/>
              </a:rPr>
              <a:t>12.6.2 </a:t>
            </a:r>
            <a:r>
              <a:rPr lang="en-US" dirty="0" smtClean="0">
                <a:solidFill>
                  <a:srgbClr val="33B38C"/>
                </a:solidFill>
                <a:latin typeface="Goudy Sans Medium"/>
              </a:rPr>
              <a:t>Creating Concrete Derived </a:t>
            </a:r>
            <a:r>
              <a:rPr lang="en-US" smtClean="0">
                <a:solidFill>
                  <a:srgbClr val="33B38C"/>
                </a:solidFill>
                <a:latin typeface="Goudy Sans Medium"/>
              </a:rPr>
              <a:t>Class </a:t>
            </a:r>
            <a:br>
              <a:rPr lang="en-US" smtClean="0">
                <a:solidFill>
                  <a:srgbClr val="33B38C"/>
                </a:solidFill>
                <a:latin typeface="Goudy Sans Medium"/>
              </a:rPr>
            </a:br>
            <a:r>
              <a:rPr lang="en-US">
                <a:solidFill>
                  <a:srgbClr val="33B38C"/>
                </a:solidFill>
                <a:latin typeface="Goudy Sans Medium"/>
              </a:rPr>
              <a:t>	</a:t>
            </a:r>
            <a:r>
              <a:rPr lang="en-US" smtClean="0">
                <a:solidFill>
                  <a:srgbClr val="33B38C"/>
                </a:solidFill>
                <a:latin typeface="Goudy Sans Medium"/>
              </a:rPr>
              <a:t>   </a:t>
            </a:r>
            <a:r>
              <a:rPr lang="en-US" smtClean="0">
                <a:solidFill>
                  <a:srgbClr val="33B38C"/>
                </a:solidFill>
                <a:latin typeface="Lucida Console"/>
              </a:rPr>
              <a:t>SalariedEmployee</a:t>
            </a:r>
            <a:endParaRPr lang="en-US" dirty="0" smtClean="0">
              <a:solidFill>
                <a:srgbClr val="33B38C"/>
              </a:solidFill>
              <a:latin typeface="Lucida Console"/>
            </a:endParaRPr>
          </a:p>
        </p:txBody>
      </p:sp>
      <p:sp>
        <p:nvSpPr>
          <p:cNvPr id="92163" name="Text Placeholder 2"/>
          <p:cNvSpPr>
            <a:spLocks noGrp="1"/>
          </p:cNvSpPr>
          <p:nvPr>
            <p:ph type="body" idx="1"/>
          </p:nvPr>
        </p:nvSpPr>
        <p:spPr/>
        <p:txBody>
          <a:bodyPr/>
          <a:lstStyle/>
          <a:p>
            <a:pPr eaLnBrk="1" hangingPunct="1"/>
            <a:endParaRPr lang="en-US" altLang="en-US" smtClean="0">
              <a:solidFill>
                <a:srgbClr val="000000"/>
              </a:solidFill>
              <a:latin typeface="Times New Roman" panose="02020603050405020304" pitchFamily="18" charset="0"/>
            </a:endParaRPr>
          </a:p>
          <a:p>
            <a:pPr eaLnBrk="1" hangingPunct="1"/>
            <a:r>
              <a:rPr lang="en-US" altLang="en-US" smtClean="0">
                <a:solidFill>
                  <a:srgbClr val="000000"/>
                </a:solidFill>
                <a:latin typeface="Calibri" panose="020F0502020204030204" pitchFamily="34" charset="0"/>
              </a:rPr>
              <a:t>Class SalariedEmployee (Figs. 12.11–12.12)</a:t>
            </a:r>
          </a:p>
        </p:txBody>
      </p:sp>
      <p:sp>
        <p:nvSpPr>
          <p:cNvPr id="9933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©1992-2014 by Pearson Education, Inc. All Rights Reserved.</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1" descr="cpphtp9_12_Page_45"/>
          <p:cNvPicPr>
            <a:picLocks noGrp="1" noChangeAspect="1"/>
          </p:cNvPicPr>
          <p:nvPr isPhoto="1"/>
        </p:nvPicPr>
        <p:blipFill rotWithShape="1">
          <a:blip r:embed="rId2" cstate="print">
            <a:extLst>
              <a:ext uri="{28A0092B-C50C-407E-A947-70E740481C1C}">
                <a14:useLocalDpi xmlns:a14="http://schemas.microsoft.com/office/drawing/2010/main" val="0"/>
              </a:ext>
            </a:extLst>
          </a:blip>
          <a:srcRect l="10833" r="10833" b="22533"/>
          <a:stretch/>
        </p:blipFill>
        <p:spPr bwMode="auto">
          <a:xfrm>
            <a:off x="381000" y="533400"/>
            <a:ext cx="8249516"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cxnSp>
        <p:nvCxnSpPr>
          <p:cNvPr id="6" name="Straight Arrow Connector 5"/>
          <p:cNvCxnSpPr/>
          <p:nvPr/>
        </p:nvCxnSpPr>
        <p:spPr>
          <a:xfrm>
            <a:off x="381000" y="3834714"/>
            <a:ext cx="91440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7" name="TextBox 6"/>
          <p:cNvSpPr txBox="1"/>
          <p:nvPr/>
        </p:nvSpPr>
        <p:spPr>
          <a:xfrm>
            <a:off x="2603500" y="5486400"/>
            <a:ext cx="5486400" cy="646331"/>
          </a:xfrm>
          <a:prstGeom prst="rect">
            <a:avLst/>
          </a:prstGeom>
          <a:noFill/>
        </p:spPr>
        <p:txBody>
          <a:bodyPr wrap="square" rtlCol="0">
            <a:spAutoFit/>
          </a:bodyPr>
          <a:lstStyle/>
          <a:p>
            <a:r>
              <a:rPr lang="en-US" smtClean="0">
                <a:solidFill>
                  <a:srgbClr val="008000"/>
                </a:solidFill>
                <a:latin typeface="Calibri" panose="020F0502020204030204" pitchFamily="34" charset="0"/>
              </a:rPr>
              <a:t>virtual keyword in destructor is redundant but documents it as a virtual destructor</a:t>
            </a:r>
            <a:endParaRPr lang="en-US">
              <a:solidFill>
                <a:srgbClr val="008000"/>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1" descr="cpphtp9_12_Page_46"/>
          <p:cNvPicPr>
            <a:picLocks noGrp="1" noChangeAspect="1"/>
          </p:cNvPicPr>
          <p:nvPr isPhoto="1"/>
        </p:nvPicPr>
        <p:blipFill rotWithShape="1">
          <a:blip r:embed="rId2">
            <a:extLst>
              <a:ext uri="{28A0092B-C50C-407E-A947-70E740481C1C}">
                <a14:useLocalDpi xmlns:a14="http://schemas.microsoft.com/office/drawing/2010/main" val="0"/>
              </a:ext>
            </a:extLst>
          </a:blip>
          <a:srcRect l="10001" r="9999" b="56849"/>
          <a:stretch/>
        </p:blipFill>
        <p:spPr bwMode="auto">
          <a:xfrm>
            <a:off x="533399" y="609600"/>
            <a:ext cx="8144161"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cxnSp>
        <p:nvCxnSpPr>
          <p:cNvPr id="4" name="Straight Arrow Connector 3"/>
          <p:cNvCxnSpPr/>
          <p:nvPr/>
        </p:nvCxnSpPr>
        <p:spPr>
          <a:xfrm>
            <a:off x="457200" y="1371600"/>
            <a:ext cx="1066801"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5" name="TextBox 4"/>
          <p:cNvSpPr txBox="1"/>
          <p:nvPr/>
        </p:nvSpPr>
        <p:spPr>
          <a:xfrm>
            <a:off x="1219200" y="3657600"/>
            <a:ext cx="6400800" cy="2031325"/>
          </a:xfrm>
          <a:prstGeom prst="rect">
            <a:avLst/>
          </a:prstGeom>
          <a:noFill/>
        </p:spPr>
        <p:txBody>
          <a:bodyPr wrap="square" rtlCol="0">
            <a:spAutoFit/>
          </a:bodyPr>
          <a:lstStyle/>
          <a:p>
            <a:r>
              <a:rPr lang="en-US" smtClean="0">
                <a:solidFill>
                  <a:srgbClr val="0000FF"/>
                </a:solidFill>
                <a:latin typeface="Calibri" panose="020F0502020204030204" pitchFamily="34" charset="0"/>
              </a:rPr>
              <a:t>virtual</a:t>
            </a:r>
            <a:r>
              <a:rPr lang="en-US" smtClean="0">
                <a:latin typeface="Calibri" panose="020F0502020204030204" pitchFamily="34" charset="0"/>
              </a:rPr>
              <a:t> keyword is redundant helps document the fact the function is a virtual function being </a:t>
            </a:r>
            <a:r>
              <a:rPr lang="en-US" smtClean="0">
                <a:solidFill>
                  <a:srgbClr val="C00000"/>
                </a:solidFill>
                <a:latin typeface="Calibri" panose="020F0502020204030204" pitchFamily="34" charset="0"/>
              </a:rPr>
              <a:t>overridden. </a:t>
            </a:r>
            <a:endParaRPr lang="en-US" smtClean="0">
              <a:latin typeface="Calibri" panose="020F0502020204030204" pitchFamily="34" charset="0"/>
            </a:endParaRPr>
          </a:p>
          <a:p>
            <a:endParaRPr lang="en-US">
              <a:solidFill>
                <a:srgbClr val="C00000"/>
              </a:solidFill>
              <a:latin typeface="Calibri" panose="020F0502020204030204" pitchFamily="34" charset="0"/>
            </a:endParaRPr>
          </a:p>
          <a:p>
            <a:r>
              <a:rPr lang="en-US" smtClean="0">
                <a:latin typeface="Calibri" panose="020F0502020204030204" pitchFamily="34" charset="0"/>
              </a:rPr>
              <a:t>If there was no intention to override the functions then no prototype would be required in the derived class declaration. The derived class would use the base class version of the inherited function.</a:t>
            </a:r>
            <a:endParaRPr lang="en-US">
              <a:latin typeface="Calibri" panose="020F0502020204030204"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59D9B3"/>
                </a:solidFill>
                <a:latin typeface="Arial"/>
              </a:rPr>
              <a:t>12.6.2 </a:t>
            </a:r>
            <a:r>
              <a:rPr lang="en-US" dirty="0" smtClean="0">
                <a:solidFill>
                  <a:srgbClr val="33B38C"/>
                </a:solidFill>
                <a:latin typeface="Goudy Sans Medium"/>
              </a:rPr>
              <a:t>Creating Concrete Derived </a:t>
            </a:r>
            <a:r>
              <a:rPr lang="en-US" smtClean="0">
                <a:solidFill>
                  <a:srgbClr val="33B38C"/>
                </a:solidFill>
                <a:latin typeface="Goudy Sans Medium"/>
              </a:rPr>
              <a:t>Class </a:t>
            </a:r>
            <a:br>
              <a:rPr lang="en-US" smtClean="0">
                <a:solidFill>
                  <a:srgbClr val="33B38C"/>
                </a:solidFill>
                <a:latin typeface="Goudy Sans Medium"/>
              </a:rPr>
            </a:br>
            <a:r>
              <a:rPr lang="en-US">
                <a:solidFill>
                  <a:srgbClr val="33B38C"/>
                </a:solidFill>
                <a:latin typeface="Goudy Sans Medium"/>
              </a:rPr>
              <a:t>	</a:t>
            </a:r>
            <a:r>
              <a:rPr lang="en-US" smtClean="0">
                <a:solidFill>
                  <a:srgbClr val="33B38C"/>
                </a:solidFill>
                <a:latin typeface="Goudy Sans Medium"/>
              </a:rPr>
              <a:t>   </a:t>
            </a:r>
            <a:r>
              <a:rPr lang="en-US" smtClean="0">
                <a:solidFill>
                  <a:srgbClr val="33B38C"/>
                </a:solidFill>
                <a:latin typeface="Lucida Console"/>
              </a:rPr>
              <a:t>SalariedEmployee</a:t>
            </a:r>
            <a:r>
              <a:rPr lang="en-US" smtClean="0">
                <a:solidFill>
                  <a:srgbClr val="33B38C"/>
                </a:solidFill>
                <a:latin typeface="Goudy Sans Medium"/>
              </a:rPr>
              <a:t> </a:t>
            </a:r>
            <a:r>
              <a:rPr lang="en-US" dirty="0" smtClean="0">
                <a:solidFill>
                  <a:srgbClr val="33B38C"/>
                </a:solidFill>
                <a:latin typeface="Goudy Sans Medium"/>
              </a:rPr>
              <a:t>(cont.)</a:t>
            </a:r>
          </a:p>
        </p:txBody>
      </p:sp>
      <p:sp>
        <p:nvSpPr>
          <p:cNvPr id="96259" name="Text Placeholder 2"/>
          <p:cNvSpPr>
            <a:spLocks noGrp="1"/>
          </p:cNvSpPr>
          <p:nvPr>
            <p:ph type="body" idx="1"/>
          </p:nvPr>
        </p:nvSpPr>
        <p:spPr>
          <a:xfrm>
            <a:off x="457200" y="1752600"/>
            <a:ext cx="8229600" cy="4254500"/>
          </a:xfrm>
        </p:spPr>
        <p:txBody>
          <a:bodyPr/>
          <a:lstStyle/>
          <a:p>
            <a:pPr eaLnBrk="1" hangingPunct="1">
              <a:lnSpc>
                <a:spcPct val="80000"/>
              </a:lnSpc>
            </a:pPr>
            <a:r>
              <a:rPr lang="en-US" altLang="en-US" sz="2800" smtClean="0">
                <a:solidFill>
                  <a:srgbClr val="000000"/>
                </a:solidFill>
                <a:latin typeface="Calibri" panose="020F0502020204030204" pitchFamily="34" charset="0"/>
              </a:rPr>
              <a:t>If we did not define </a:t>
            </a:r>
            <a:r>
              <a:rPr lang="en-US" altLang="en-US" sz="2800" smtClean="0">
                <a:solidFill>
                  <a:srgbClr val="C00000"/>
                </a:solidFill>
                <a:latin typeface="Calibri" panose="020F0502020204030204" pitchFamily="34" charset="0"/>
              </a:rPr>
              <a:t>earnings</a:t>
            </a:r>
            <a:r>
              <a:rPr lang="en-US" altLang="en-US" sz="2800" smtClean="0">
                <a:solidFill>
                  <a:srgbClr val="000000"/>
                </a:solidFill>
                <a:latin typeface="Calibri" panose="020F0502020204030204" pitchFamily="34" charset="0"/>
              </a:rPr>
              <a:t>, class SalariedEmployee would be an </a:t>
            </a:r>
            <a:r>
              <a:rPr lang="en-US" altLang="en-US" sz="2800" i="1" smtClean="0">
                <a:solidFill>
                  <a:srgbClr val="000000"/>
                </a:solidFill>
                <a:latin typeface="Calibri" panose="020F0502020204030204" pitchFamily="34" charset="0"/>
              </a:rPr>
              <a:t>abstract</a:t>
            </a:r>
            <a:r>
              <a:rPr lang="en-US" altLang="en-US" sz="2800" smtClean="0">
                <a:solidFill>
                  <a:srgbClr val="000000"/>
                </a:solidFill>
                <a:latin typeface="Calibri" panose="020F0502020204030204" pitchFamily="34" charset="0"/>
              </a:rPr>
              <a:t> class.</a:t>
            </a:r>
          </a:p>
          <a:p>
            <a:pPr eaLnBrk="1" hangingPunct="1">
              <a:lnSpc>
                <a:spcPct val="80000"/>
              </a:lnSpc>
            </a:pPr>
            <a:endParaRPr lang="en-US" altLang="en-US" sz="2800" smtClean="0">
              <a:solidFill>
                <a:srgbClr val="000000"/>
              </a:solidFill>
              <a:latin typeface="Calibri" panose="020F0502020204030204" pitchFamily="34" charset="0"/>
            </a:endParaRPr>
          </a:p>
          <a:p>
            <a:pPr eaLnBrk="1" hangingPunct="1">
              <a:lnSpc>
                <a:spcPct val="80000"/>
              </a:lnSpc>
            </a:pPr>
            <a:r>
              <a:rPr lang="en-US" altLang="en-US" sz="2800" smtClean="0">
                <a:solidFill>
                  <a:srgbClr val="000000"/>
                </a:solidFill>
                <a:latin typeface="Calibri" panose="020F0502020204030204" pitchFamily="34" charset="0"/>
              </a:rPr>
              <a:t>In class SalariedEmployee’s header, we declared member functions earnings and print as virtual</a:t>
            </a:r>
            <a:br>
              <a:rPr lang="en-US" altLang="en-US" sz="2800" smtClean="0">
                <a:solidFill>
                  <a:srgbClr val="000000"/>
                </a:solidFill>
                <a:latin typeface="Calibri" panose="020F0502020204030204" pitchFamily="34" charset="0"/>
              </a:rPr>
            </a:br>
            <a:endParaRPr lang="en-US" altLang="en-US" sz="2800" smtClean="0">
              <a:solidFill>
                <a:srgbClr val="000000"/>
              </a:solidFill>
              <a:latin typeface="Calibri" panose="020F0502020204030204" pitchFamily="34" charset="0"/>
            </a:endParaRPr>
          </a:p>
          <a:p>
            <a:pPr lvl="1" eaLnBrk="1" hangingPunct="1">
              <a:lnSpc>
                <a:spcPct val="80000"/>
              </a:lnSpc>
            </a:pPr>
            <a:r>
              <a:rPr lang="en-US" altLang="en-US" sz="2400" smtClean="0">
                <a:solidFill>
                  <a:srgbClr val="C00000"/>
                </a:solidFill>
                <a:latin typeface="Calibri" panose="020F0502020204030204" pitchFamily="34" charset="0"/>
              </a:rPr>
              <a:t>This is </a:t>
            </a:r>
            <a:r>
              <a:rPr lang="en-US" altLang="en-US" sz="2400" i="1" smtClean="0">
                <a:solidFill>
                  <a:srgbClr val="C00000"/>
                </a:solidFill>
                <a:latin typeface="Calibri" panose="020F0502020204030204" pitchFamily="34" charset="0"/>
              </a:rPr>
              <a:t>redundant</a:t>
            </a:r>
            <a:r>
              <a:rPr lang="en-US" altLang="en-US" sz="2400">
                <a:solidFill>
                  <a:srgbClr val="C00000"/>
                </a:solidFill>
                <a:latin typeface="Calibri" panose="020F0502020204030204" pitchFamily="34" charset="0"/>
              </a:rPr>
              <a:t> </a:t>
            </a:r>
            <a:r>
              <a:rPr lang="en-US" altLang="en-US" sz="2400" smtClean="0">
                <a:solidFill>
                  <a:srgbClr val="C00000"/>
                </a:solidFill>
                <a:latin typeface="Calibri" panose="020F0502020204030204" pitchFamily="34" charset="0"/>
              </a:rPr>
              <a:t>but it helps us remember these are virtual functions!</a:t>
            </a:r>
          </a:p>
          <a:p>
            <a:pPr lvl="1" eaLnBrk="1" hangingPunct="1">
              <a:lnSpc>
                <a:spcPct val="80000"/>
              </a:lnSpc>
            </a:pPr>
            <a:endParaRPr lang="en-US" altLang="en-US" sz="2400">
              <a:solidFill>
                <a:srgbClr val="C00000"/>
              </a:solidFill>
              <a:latin typeface="Calibri" panose="020F0502020204030204" pitchFamily="34" charset="0"/>
            </a:endParaRPr>
          </a:p>
          <a:p>
            <a:pPr lvl="1" eaLnBrk="1" hangingPunct="1">
              <a:lnSpc>
                <a:spcPct val="80000"/>
              </a:lnSpc>
            </a:pPr>
            <a:r>
              <a:rPr lang="en-US" altLang="en-US" sz="2800" smtClean="0">
                <a:solidFill>
                  <a:srgbClr val="008000"/>
                </a:solidFill>
                <a:latin typeface="Calibri" panose="020F0502020204030204" pitchFamily="34" charset="0"/>
              </a:rPr>
              <a:t>We defined them as virtual in base class Employee, so they remain virtual functions throughout the class hierarchy.</a:t>
            </a:r>
          </a:p>
        </p:txBody>
      </p:sp>
      <p:sp>
        <p:nvSpPr>
          <p:cNvPr id="10138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©1992-2014 by Pearson Education, Inc. All Rights Reserved.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1" descr="cpphtp9_12_Page_47"/>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1" descr="cpphtp9_12_Page_48"/>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cxnSp>
        <p:nvCxnSpPr>
          <p:cNvPr id="4" name="Straight Arrow Connector 3"/>
          <p:cNvCxnSpPr/>
          <p:nvPr/>
        </p:nvCxnSpPr>
        <p:spPr>
          <a:xfrm>
            <a:off x="381000" y="4230129"/>
            <a:ext cx="1371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343929" y="3694671"/>
            <a:ext cx="1143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59D9B3"/>
                </a:solidFill>
                <a:latin typeface="Arial"/>
              </a:rPr>
              <a:t>12.6.2 </a:t>
            </a:r>
            <a:r>
              <a:rPr lang="en-US" dirty="0" smtClean="0">
                <a:solidFill>
                  <a:srgbClr val="33B38C"/>
                </a:solidFill>
                <a:latin typeface="Goudy Sans Medium"/>
              </a:rPr>
              <a:t>Creating Concrete Derived </a:t>
            </a:r>
            <a:r>
              <a:rPr lang="en-US" smtClean="0">
                <a:solidFill>
                  <a:srgbClr val="33B38C"/>
                </a:solidFill>
                <a:latin typeface="Goudy Sans Medium"/>
              </a:rPr>
              <a:t>Class </a:t>
            </a:r>
            <a:br>
              <a:rPr lang="en-US" smtClean="0">
                <a:solidFill>
                  <a:srgbClr val="33B38C"/>
                </a:solidFill>
                <a:latin typeface="Goudy Sans Medium"/>
              </a:rPr>
            </a:br>
            <a:r>
              <a:rPr lang="en-US">
                <a:solidFill>
                  <a:srgbClr val="33B38C"/>
                </a:solidFill>
                <a:latin typeface="Goudy Sans Medium"/>
              </a:rPr>
              <a:t>	</a:t>
            </a:r>
            <a:r>
              <a:rPr lang="en-US" smtClean="0">
                <a:solidFill>
                  <a:srgbClr val="33B38C"/>
                </a:solidFill>
                <a:latin typeface="Goudy Sans Medium"/>
              </a:rPr>
              <a:t>   </a:t>
            </a:r>
            <a:r>
              <a:rPr lang="en-US" smtClean="0">
                <a:solidFill>
                  <a:srgbClr val="33B38C"/>
                </a:solidFill>
                <a:latin typeface="Lucida Console"/>
              </a:rPr>
              <a:t>SalariedEmployee</a:t>
            </a:r>
            <a:r>
              <a:rPr lang="en-US" smtClean="0">
                <a:solidFill>
                  <a:srgbClr val="33B38C"/>
                </a:solidFill>
                <a:latin typeface="Goudy Sans Medium"/>
              </a:rPr>
              <a:t> </a:t>
            </a:r>
            <a:r>
              <a:rPr lang="en-US" dirty="0" smtClean="0">
                <a:solidFill>
                  <a:srgbClr val="33B38C"/>
                </a:solidFill>
                <a:latin typeface="Goudy Sans Medium"/>
              </a:rPr>
              <a:t>(cont.)</a:t>
            </a:r>
          </a:p>
        </p:txBody>
      </p:sp>
      <p:sp>
        <p:nvSpPr>
          <p:cNvPr id="99331" name="Text Placeholder 2"/>
          <p:cNvSpPr>
            <a:spLocks noGrp="1"/>
          </p:cNvSpPr>
          <p:nvPr>
            <p:ph type="body" idx="1"/>
          </p:nvPr>
        </p:nvSpPr>
        <p:spPr>
          <a:xfrm>
            <a:off x="457200" y="1676400"/>
            <a:ext cx="8229600" cy="4330700"/>
          </a:xfrm>
        </p:spPr>
        <p:txBody>
          <a:bodyPr/>
          <a:lstStyle/>
          <a:p>
            <a:pPr eaLnBrk="1" hangingPunct="1"/>
            <a:r>
              <a:rPr lang="en-US" altLang="en-US" smtClean="0">
                <a:solidFill>
                  <a:srgbClr val="000000"/>
                </a:solidFill>
                <a:latin typeface="Calibri" panose="020F0502020204030204" pitchFamily="34" charset="0"/>
              </a:rPr>
              <a:t>Function </a:t>
            </a:r>
            <a:r>
              <a:rPr lang="en-US" altLang="en-US" smtClean="0">
                <a:solidFill>
                  <a:srgbClr val="C00000"/>
                </a:solidFill>
                <a:latin typeface="Calibri" panose="020F0502020204030204" pitchFamily="34" charset="0"/>
              </a:rPr>
              <a:t>print </a:t>
            </a:r>
            <a:r>
              <a:rPr lang="en-US" altLang="en-US" smtClean="0">
                <a:solidFill>
                  <a:srgbClr val="000000"/>
                </a:solidFill>
                <a:latin typeface="Calibri" panose="020F0502020204030204" pitchFamily="34" charset="0"/>
              </a:rPr>
              <a:t>of class SalariedEmployee (lines 39–44 of Fig. 12.12) </a:t>
            </a:r>
            <a:r>
              <a:rPr lang="en-US" altLang="en-US" smtClean="0">
                <a:solidFill>
                  <a:srgbClr val="0000FF"/>
                </a:solidFill>
                <a:latin typeface="Calibri" panose="020F0502020204030204" pitchFamily="34" charset="0"/>
              </a:rPr>
              <a:t>overrides</a:t>
            </a:r>
            <a:r>
              <a:rPr lang="en-US" altLang="en-US" smtClean="0">
                <a:solidFill>
                  <a:srgbClr val="000000"/>
                </a:solidFill>
                <a:latin typeface="Calibri" panose="020F0502020204030204" pitchFamily="34" charset="0"/>
              </a:rPr>
              <a:t> Employee function print.</a:t>
            </a:r>
            <a:br>
              <a:rPr lang="en-US" altLang="en-US" smtClean="0">
                <a:solidFill>
                  <a:srgbClr val="000000"/>
                </a:solidFill>
                <a:latin typeface="Calibri" panose="020F0502020204030204" pitchFamily="34" charset="0"/>
              </a:rPr>
            </a:br>
            <a:endParaRPr lang="en-US" altLang="en-US" smtClean="0">
              <a:solidFill>
                <a:srgbClr val="000000"/>
              </a:solidFill>
              <a:latin typeface="Calibri" panose="020F0502020204030204" pitchFamily="34" charset="0"/>
            </a:endParaRPr>
          </a:p>
          <a:p>
            <a:pPr eaLnBrk="1" hangingPunct="1"/>
            <a:r>
              <a:rPr lang="en-US" altLang="en-US" smtClean="0">
                <a:solidFill>
                  <a:srgbClr val="000000"/>
                </a:solidFill>
                <a:latin typeface="Calibri" panose="020F0502020204030204" pitchFamily="34" charset="0"/>
              </a:rPr>
              <a:t>If class SalariedEmployee did not override print, SalariedEmployee would inherit the Employee version of print.</a:t>
            </a:r>
          </a:p>
        </p:txBody>
      </p:sp>
      <p:sp>
        <p:nvSpPr>
          <p:cNvPr id="10445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©1992-2014 by Pearson Education, Inc. All Rights Reserved.</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59D9B3"/>
                </a:solidFill>
                <a:latin typeface="Arial"/>
              </a:rPr>
              <a:t>12.6.3 </a:t>
            </a:r>
            <a:r>
              <a:rPr lang="en-US" dirty="0" smtClean="0">
                <a:solidFill>
                  <a:srgbClr val="33B38C"/>
                </a:solidFill>
                <a:latin typeface="Goudy Sans Medium"/>
              </a:rPr>
              <a:t>Creating </a:t>
            </a:r>
            <a:r>
              <a:rPr lang="en-US" dirty="0" smtClean="0">
                <a:solidFill>
                  <a:srgbClr val="0000FF"/>
                </a:solidFill>
                <a:latin typeface="Goudy Sans Medium"/>
              </a:rPr>
              <a:t>Concrete</a:t>
            </a:r>
            <a:r>
              <a:rPr lang="en-US" dirty="0" smtClean="0">
                <a:solidFill>
                  <a:srgbClr val="33B38C"/>
                </a:solidFill>
                <a:latin typeface="Goudy Sans Medium"/>
              </a:rPr>
              <a:t> Derived </a:t>
            </a:r>
            <a:r>
              <a:rPr lang="en-US" smtClean="0">
                <a:solidFill>
                  <a:srgbClr val="33B38C"/>
                </a:solidFill>
                <a:latin typeface="Goudy Sans Medium"/>
              </a:rPr>
              <a:t>Class </a:t>
            </a:r>
            <a:br>
              <a:rPr lang="en-US" smtClean="0">
                <a:solidFill>
                  <a:srgbClr val="33B38C"/>
                </a:solidFill>
                <a:latin typeface="Goudy Sans Medium"/>
              </a:rPr>
            </a:br>
            <a:r>
              <a:rPr lang="en-US">
                <a:solidFill>
                  <a:srgbClr val="33B38C"/>
                </a:solidFill>
                <a:latin typeface="Goudy Sans Medium"/>
              </a:rPr>
              <a:t>	</a:t>
            </a:r>
            <a:r>
              <a:rPr lang="en-US" smtClean="0">
                <a:solidFill>
                  <a:srgbClr val="33B38C"/>
                </a:solidFill>
                <a:latin typeface="Goudy Sans Medium"/>
              </a:rPr>
              <a:t>   </a:t>
            </a:r>
            <a:r>
              <a:rPr lang="en-US" smtClean="0">
                <a:solidFill>
                  <a:srgbClr val="33B38C"/>
                </a:solidFill>
                <a:latin typeface="Lucida Console"/>
              </a:rPr>
              <a:t>CommissionEmployee</a:t>
            </a:r>
            <a:endParaRPr lang="en-US" dirty="0" smtClean="0">
              <a:solidFill>
                <a:srgbClr val="33B38C"/>
              </a:solidFill>
              <a:latin typeface="Lucida Console"/>
            </a:endParaRPr>
          </a:p>
        </p:txBody>
      </p:sp>
      <p:sp>
        <p:nvSpPr>
          <p:cNvPr id="11264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©1992-2014 by Pearson Education, Inc. All Rights Reserved.</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1" descr="cpphtp9_12_Page_49"/>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1" descr="cpphtp9_12_Page_50"/>
          <p:cNvPicPr>
            <a:picLocks noGrp="1" noChangeAspect="1"/>
          </p:cNvPicPr>
          <p:nvPr isPhoto="1"/>
        </p:nvPicPr>
        <p:blipFill rotWithShape="1">
          <a:blip r:embed="rId2">
            <a:extLst>
              <a:ext uri="{28A0092B-C50C-407E-A947-70E740481C1C}">
                <a14:useLocalDpi xmlns:a14="http://schemas.microsoft.com/office/drawing/2010/main" val="0"/>
              </a:ext>
            </a:extLst>
          </a:blip>
          <a:srcRect l="10834" r="10000" b="52731"/>
          <a:stretch/>
        </p:blipFill>
        <p:spPr bwMode="auto">
          <a:xfrm>
            <a:off x="342899" y="685800"/>
            <a:ext cx="8408277"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cxnSp>
        <p:nvCxnSpPr>
          <p:cNvPr id="4" name="Straight Arrow Connector 3"/>
          <p:cNvCxnSpPr/>
          <p:nvPr/>
        </p:nvCxnSpPr>
        <p:spPr>
          <a:xfrm>
            <a:off x="342899" y="1472514"/>
            <a:ext cx="8763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486" y="115330"/>
            <a:ext cx="8229600" cy="1143000"/>
          </a:xfrm>
        </p:spPr>
        <p:txBody>
          <a:bodyPr>
            <a:normAutofit/>
          </a:bodyPr>
          <a:lstStyle/>
          <a:p>
            <a:pPr eaLnBrk="1" fontAlgn="auto" hangingPunct="1">
              <a:spcAft>
                <a:spcPts val="0"/>
              </a:spcAft>
              <a:defRPr/>
            </a:pPr>
            <a:r>
              <a:rPr lang="en-US" sz="2000" dirty="0" smtClean="0">
                <a:solidFill>
                  <a:srgbClr val="24B5A1"/>
                </a:solidFill>
                <a:latin typeface="Arial"/>
              </a:rPr>
              <a:t>12.3  </a:t>
            </a:r>
            <a:r>
              <a:rPr lang="en-US" sz="2000" dirty="0" smtClean="0">
                <a:solidFill>
                  <a:srgbClr val="3380E6"/>
                </a:solidFill>
                <a:latin typeface="Arial"/>
              </a:rPr>
              <a:t>Relationships Among </a:t>
            </a:r>
            <a:r>
              <a:rPr lang="en-US" sz="2000" dirty="0" smtClean="0">
                <a:solidFill>
                  <a:srgbClr val="C00000"/>
                </a:solidFill>
                <a:latin typeface="Arial"/>
              </a:rPr>
              <a:t>Objects in an Inheritance Hierarchy</a:t>
            </a:r>
          </a:p>
        </p:txBody>
      </p:sp>
      <p:sp>
        <p:nvSpPr>
          <p:cNvPr id="19459" name="Text Placeholder 2"/>
          <p:cNvSpPr>
            <a:spLocks noGrp="1"/>
          </p:cNvSpPr>
          <p:nvPr>
            <p:ph type="body" idx="1"/>
          </p:nvPr>
        </p:nvSpPr>
        <p:spPr>
          <a:xfrm>
            <a:off x="442783" y="1143000"/>
            <a:ext cx="8229600" cy="4691062"/>
          </a:xfrm>
        </p:spPr>
        <p:txBody>
          <a:bodyPr>
            <a:normAutofit fontScale="85000" lnSpcReduction="20000"/>
          </a:bodyPr>
          <a:lstStyle/>
          <a:p>
            <a:pPr eaLnBrk="1" hangingPunct="1">
              <a:lnSpc>
                <a:spcPct val="120000"/>
              </a:lnSpc>
              <a:spcBef>
                <a:spcPts val="600"/>
              </a:spcBef>
            </a:pPr>
            <a:r>
              <a:rPr lang="en-US" altLang="en-US" sz="2300" smtClean="0">
                <a:solidFill>
                  <a:srgbClr val="000000"/>
                </a:solidFill>
                <a:latin typeface="Calibri" panose="020F0502020204030204" pitchFamily="34" charset="0"/>
              </a:rPr>
              <a:t>The next several sections present a series of examples that demonstrate how </a:t>
            </a:r>
            <a:r>
              <a:rPr lang="en-US" altLang="en-US" sz="2300" smtClean="0">
                <a:solidFill>
                  <a:srgbClr val="C00000"/>
                </a:solidFill>
                <a:latin typeface="Calibri" panose="020F0502020204030204" pitchFamily="34" charset="0"/>
              </a:rPr>
              <a:t>base-class</a:t>
            </a:r>
            <a:r>
              <a:rPr lang="en-US" altLang="en-US" sz="2300" smtClean="0">
                <a:solidFill>
                  <a:srgbClr val="000000"/>
                </a:solidFill>
                <a:latin typeface="Calibri" panose="020F0502020204030204" pitchFamily="34" charset="0"/>
              </a:rPr>
              <a:t> and </a:t>
            </a:r>
            <a:r>
              <a:rPr lang="en-US" altLang="en-US" sz="2300" smtClean="0">
                <a:solidFill>
                  <a:srgbClr val="C00000"/>
                </a:solidFill>
                <a:latin typeface="Calibri" panose="020F0502020204030204" pitchFamily="34" charset="0"/>
              </a:rPr>
              <a:t>derived-class</a:t>
            </a:r>
            <a:r>
              <a:rPr lang="en-US" altLang="en-US" sz="2300" smtClean="0">
                <a:solidFill>
                  <a:srgbClr val="000000"/>
                </a:solidFill>
                <a:latin typeface="Calibri" panose="020F0502020204030204" pitchFamily="34" charset="0"/>
              </a:rPr>
              <a:t> pointers can be aimed at base-class and derived-class objects, and how those pointers can be used to invoke member functions that manipulate those objects.</a:t>
            </a:r>
          </a:p>
          <a:p>
            <a:pPr eaLnBrk="1" hangingPunct="1">
              <a:lnSpc>
                <a:spcPct val="120000"/>
              </a:lnSpc>
              <a:spcBef>
                <a:spcPts val="600"/>
              </a:spcBef>
            </a:pPr>
            <a:r>
              <a:rPr lang="en-US" altLang="en-US" sz="2300" smtClean="0">
                <a:solidFill>
                  <a:srgbClr val="0000FF"/>
                </a:solidFill>
                <a:latin typeface="Calibri" panose="020F0502020204030204" pitchFamily="34" charset="0"/>
              </a:rPr>
              <a:t>A key concept in these examples is to demonstrate that an object of a derived class can be treated as an object of its base class. </a:t>
            </a:r>
            <a:r>
              <a:rPr lang="en-US" altLang="en-US" sz="2300" smtClean="0">
                <a:solidFill>
                  <a:srgbClr val="C00000"/>
                </a:solidFill>
                <a:latin typeface="Calibri" panose="020F0502020204030204" pitchFamily="34" charset="0"/>
              </a:rPr>
              <a:t>A derived-class object  </a:t>
            </a:r>
            <a:r>
              <a:rPr lang="en-US" altLang="en-US" sz="2300" smtClean="0">
                <a:solidFill>
                  <a:srgbClr val="0000FF"/>
                </a:solidFill>
                <a:latin typeface="Calibri" panose="020F0502020204030204" pitchFamily="34" charset="0"/>
              </a:rPr>
              <a:t>is-a  </a:t>
            </a:r>
            <a:r>
              <a:rPr lang="en-US" altLang="en-US" sz="2300" smtClean="0">
                <a:solidFill>
                  <a:srgbClr val="C00000"/>
                </a:solidFill>
                <a:latin typeface="Calibri" panose="020F0502020204030204" pitchFamily="34" charset="0"/>
              </a:rPr>
              <a:t>base class object.</a:t>
            </a:r>
          </a:p>
          <a:p>
            <a:pPr eaLnBrk="1" hangingPunct="1">
              <a:lnSpc>
                <a:spcPct val="120000"/>
              </a:lnSpc>
              <a:spcBef>
                <a:spcPts val="600"/>
              </a:spcBef>
            </a:pPr>
            <a:r>
              <a:rPr lang="en-US" altLang="en-US" sz="2300" smtClean="0">
                <a:solidFill>
                  <a:srgbClr val="000000"/>
                </a:solidFill>
                <a:latin typeface="Calibri" panose="020F0502020204030204" pitchFamily="34" charset="0"/>
              </a:rPr>
              <a:t>Despite the fact that the derived-class objects are of different types, the compiler allows this because each derived-class object </a:t>
            </a:r>
            <a:r>
              <a:rPr lang="en-US" altLang="en-US" sz="2300" smtClean="0">
                <a:solidFill>
                  <a:srgbClr val="0000FF"/>
                </a:solidFill>
                <a:latin typeface="Calibri" panose="020F0502020204030204" pitchFamily="34" charset="0"/>
              </a:rPr>
              <a:t>is-a</a:t>
            </a:r>
            <a:r>
              <a:rPr lang="en-US" altLang="en-US" sz="2300" i="1" smtClean="0">
                <a:solidFill>
                  <a:srgbClr val="C00000"/>
                </a:solidFill>
                <a:latin typeface="Calibri" panose="020F0502020204030204" pitchFamily="34" charset="0"/>
              </a:rPr>
              <a:t> </a:t>
            </a:r>
            <a:r>
              <a:rPr lang="en-US" altLang="en-US" sz="2300" smtClean="0">
                <a:solidFill>
                  <a:srgbClr val="000000"/>
                </a:solidFill>
                <a:latin typeface="Calibri" panose="020F0502020204030204" pitchFamily="34" charset="0"/>
              </a:rPr>
              <a:t>object of its base class.</a:t>
            </a:r>
          </a:p>
          <a:p>
            <a:pPr eaLnBrk="1" hangingPunct="1">
              <a:lnSpc>
                <a:spcPct val="120000"/>
              </a:lnSpc>
              <a:spcBef>
                <a:spcPts val="600"/>
              </a:spcBef>
            </a:pPr>
            <a:r>
              <a:rPr lang="en-US" altLang="en-US" sz="2300" smtClean="0">
                <a:solidFill>
                  <a:srgbClr val="000000"/>
                </a:solidFill>
                <a:latin typeface="Calibri" panose="020F0502020204030204" pitchFamily="34" charset="0"/>
              </a:rPr>
              <a:t>However, we cannot treat a base-class object as an object of any of its derived classes. </a:t>
            </a:r>
            <a:r>
              <a:rPr lang="en-US" altLang="en-US" sz="2300" smtClean="0">
                <a:solidFill>
                  <a:srgbClr val="0000FF"/>
                </a:solidFill>
                <a:latin typeface="Calibri" panose="020F0502020204030204" pitchFamily="34" charset="0"/>
              </a:rPr>
              <a:t>A base-class    is-NOT-a     derived-class.</a:t>
            </a:r>
          </a:p>
          <a:p>
            <a:pPr eaLnBrk="1" hangingPunct="1">
              <a:lnSpc>
                <a:spcPct val="120000"/>
              </a:lnSpc>
              <a:spcBef>
                <a:spcPts val="600"/>
              </a:spcBef>
            </a:pPr>
            <a:r>
              <a:rPr lang="en-US" altLang="en-US" sz="2300" smtClean="0">
                <a:solidFill>
                  <a:srgbClr val="C00000"/>
                </a:solidFill>
                <a:latin typeface="Calibri" panose="020F0502020204030204" pitchFamily="34" charset="0"/>
              </a:rPr>
              <a:t>The </a:t>
            </a:r>
            <a:r>
              <a:rPr lang="en-US" altLang="en-US" sz="2300" smtClean="0">
                <a:solidFill>
                  <a:srgbClr val="0000FF"/>
                </a:solidFill>
                <a:latin typeface="Calibri" panose="020F0502020204030204" pitchFamily="34" charset="0"/>
              </a:rPr>
              <a:t>is-a</a:t>
            </a:r>
            <a:r>
              <a:rPr lang="en-US" altLang="en-US" sz="2300" i="1" smtClean="0">
                <a:solidFill>
                  <a:srgbClr val="C00000"/>
                </a:solidFill>
                <a:latin typeface="Calibri" panose="020F0502020204030204" pitchFamily="34" charset="0"/>
              </a:rPr>
              <a:t> </a:t>
            </a:r>
            <a:r>
              <a:rPr lang="en-US" altLang="en-US" sz="2300" smtClean="0">
                <a:solidFill>
                  <a:srgbClr val="C00000"/>
                </a:solidFill>
                <a:latin typeface="Calibri" panose="020F0502020204030204" pitchFamily="34" charset="0"/>
              </a:rPr>
              <a:t>relationship applies only from a derived class to its direct and indirect base classes.     </a:t>
            </a:r>
            <a:r>
              <a:rPr lang="en-US" altLang="en-US" sz="2300" smtClean="0">
                <a:latin typeface="Calibri" panose="020F0502020204030204" pitchFamily="34" charset="0"/>
              </a:rPr>
              <a:t>[ bottom to top of hierarchy ]</a:t>
            </a:r>
          </a:p>
        </p:txBody>
      </p:sp>
      <p:sp>
        <p:nvSpPr>
          <p:cNvPr id="1946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©1992-2014 by Pearson Education, Inc. All Rights Reserved.</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1" descr="cpphtp9_12_Page_51"/>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1" descr="cpphtp9_12_Page_52"/>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1" descr="cpphtp9_12_Page_5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sz="2800" dirty="0" smtClean="0">
                <a:solidFill>
                  <a:srgbClr val="59D9B3"/>
                </a:solidFill>
                <a:latin typeface="Arial"/>
              </a:rPr>
              <a:t>12.6.4 </a:t>
            </a:r>
            <a:r>
              <a:rPr lang="en-US" sz="2800" dirty="0" smtClean="0">
                <a:solidFill>
                  <a:srgbClr val="33B38C"/>
                </a:solidFill>
                <a:latin typeface="Goudy Sans Medium"/>
              </a:rPr>
              <a:t>Creating Indirect Concrete Derived </a:t>
            </a:r>
            <a:r>
              <a:rPr lang="en-US" sz="2800" smtClean="0">
                <a:solidFill>
                  <a:srgbClr val="33B38C"/>
                </a:solidFill>
                <a:latin typeface="Goudy Sans Medium"/>
              </a:rPr>
              <a:t>Class </a:t>
            </a:r>
            <a:br>
              <a:rPr lang="en-US" sz="2800" smtClean="0">
                <a:solidFill>
                  <a:srgbClr val="33B38C"/>
                </a:solidFill>
                <a:latin typeface="Goudy Sans Medium"/>
              </a:rPr>
            </a:br>
            <a:r>
              <a:rPr lang="en-US" sz="2800">
                <a:solidFill>
                  <a:srgbClr val="33B38C"/>
                </a:solidFill>
                <a:latin typeface="Goudy Sans Medium"/>
              </a:rPr>
              <a:t>	</a:t>
            </a:r>
            <a:r>
              <a:rPr lang="en-US" sz="2800" smtClean="0">
                <a:solidFill>
                  <a:srgbClr val="33B38C"/>
                </a:solidFill>
                <a:latin typeface="Goudy Sans Medium"/>
              </a:rPr>
              <a:t>  </a:t>
            </a:r>
            <a:r>
              <a:rPr lang="en-US" sz="2800" smtClean="0">
                <a:solidFill>
                  <a:srgbClr val="33B38C"/>
                </a:solidFill>
                <a:latin typeface="Lucida Console"/>
              </a:rPr>
              <a:t>BasePlusCommissionEmployee</a:t>
            </a:r>
            <a:endParaRPr lang="en-US" sz="2800" dirty="0" smtClean="0">
              <a:solidFill>
                <a:srgbClr val="33B38C"/>
              </a:solidFill>
              <a:latin typeface="Lucida Console"/>
            </a:endParaRPr>
          </a:p>
        </p:txBody>
      </p:sp>
      <p:sp>
        <p:nvSpPr>
          <p:cNvPr id="11878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©1992-2014 by Pearson Education, Inc. All Rights Reserved.</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1" descr="cpphtp9_12_Page_54"/>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1" descr="cpphtp9_12_Page_5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cxnSp>
        <p:nvCxnSpPr>
          <p:cNvPr id="4" name="Straight Arrow Connector 3"/>
          <p:cNvCxnSpPr/>
          <p:nvPr/>
        </p:nvCxnSpPr>
        <p:spPr>
          <a:xfrm>
            <a:off x="381000" y="1320114"/>
            <a:ext cx="1371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1" descr="cpphtp9_12_Page_56"/>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1" descr="cpphtp9_12_Page_57"/>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1" descr="cpphtp9_12_Page_5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©1992-2014 by Pearson Education, Inc. All Rights Reserved.</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sz="2800" dirty="0" smtClean="0">
                <a:solidFill>
                  <a:srgbClr val="59D9B3"/>
                </a:solidFill>
                <a:latin typeface="Arial"/>
              </a:rPr>
              <a:t>12.6.5 </a:t>
            </a:r>
            <a:r>
              <a:rPr lang="en-US" sz="2800" dirty="0" smtClean="0">
                <a:solidFill>
                  <a:srgbClr val="33B38C"/>
                </a:solidFill>
                <a:latin typeface="Goudy Sans Medium"/>
              </a:rPr>
              <a:t>Demonstrating Polymorphic Processing</a:t>
            </a:r>
          </a:p>
        </p:txBody>
      </p:sp>
      <p:sp>
        <p:nvSpPr>
          <p:cNvPr id="112643" name="Text Placeholder 2"/>
          <p:cNvSpPr>
            <a:spLocks noGrp="1"/>
          </p:cNvSpPr>
          <p:nvPr>
            <p:ph type="body" idx="1"/>
          </p:nvPr>
        </p:nvSpPr>
        <p:spPr/>
        <p:txBody>
          <a:bodyPr/>
          <a:lstStyle/>
          <a:p>
            <a:pPr eaLnBrk="1" hangingPunct="1"/>
            <a:r>
              <a:rPr lang="en-US" altLang="en-US" sz="2300" smtClean="0">
                <a:solidFill>
                  <a:srgbClr val="000000"/>
                </a:solidFill>
                <a:latin typeface="Calibri" panose="020F0502020204030204" pitchFamily="34" charset="0"/>
              </a:rPr>
              <a:t>To test our Employee hierarchy, the program is Fig. 12.17 </a:t>
            </a:r>
          </a:p>
          <a:p>
            <a:pPr eaLnBrk="1" hangingPunct="1"/>
            <a:endParaRPr lang="en-US" altLang="en-US" sz="2300">
              <a:solidFill>
                <a:srgbClr val="000000"/>
              </a:solidFill>
              <a:latin typeface="Calibri" panose="020F0502020204030204" pitchFamily="34" charset="0"/>
            </a:endParaRPr>
          </a:p>
          <a:p>
            <a:pPr eaLnBrk="1" hangingPunct="1"/>
            <a:r>
              <a:rPr lang="en-US" altLang="en-US" sz="2300" smtClean="0">
                <a:solidFill>
                  <a:srgbClr val="000000"/>
                </a:solidFill>
                <a:latin typeface="Calibri" panose="020F0502020204030204" pitchFamily="34" charset="0"/>
              </a:rPr>
              <a:t>Each member-function invocation in lines 32–37 is an example of </a:t>
            </a:r>
            <a:r>
              <a:rPr lang="en-US" altLang="en-US" sz="2300" smtClean="0">
                <a:solidFill>
                  <a:srgbClr val="C00000"/>
                </a:solidFill>
                <a:latin typeface="Calibri" panose="020F0502020204030204" pitchFamily="34" charset="0"/>
              </a:rPr>
              <a:t>static binding</a:t>
            </a:r>
            <a:r>
              <a:rPr lang="en-US" altLang="en-US" sz="2300" smtClean="0">
                <a:solidFill>
                  <a:srgbClr val="000000"/>
                </a:solidFill>
                <a:latin typeface="Calibri" panose="020F0502020204030204" pitchFamily="34" charset="0"/>
              </a:rPr>
              <a:t>—at </a:t>
            </a:r>
            <a:r>
              <a:rPr lang="en-US" altLang="en-US" sz="2300" smtClean="0">
                <a:solidFill>
                  <a:srgbClr val="0000FF"/>
                </a:solidFill>
                <a:latin typeface="Calibri" panose="020F0502020204030204" pitchFamily="34" charset="0"/>
              </a:rPr>
              <a:t>compile time</a:t>
            </a:r>
            <a:r>
              <a:rPr lang="en-US" altLang="en-US" sz="2300" smtClean="0">
                <a:solidFill>
                  <a:srgbClr val="000000"/>
                </a:solidFill>
                <a:latin typeface="Calibri" panose="020F0502020204030204" pitchFamily="34" charset="0"/>
              </a:rPr>
              <a:t>, because we are using </a:t>
            </a:r>
            <a:r>
              <a:rPr lang="en-US" altLang="en-US" sz="2300" smtClean="0">
                <a:solidFill>
                  <a:srgbClr val="0000FF"/>
                </a:solidFill>
                <a:latin typeface="Calibri" panose="020F0502020204030204" pitchFamily="34" charset="0"/>
              </a:rPr>
              <a:t>name handles</a:t>
            </a:r>
            <a:r>
              <a:rPr lang="en-US" altLang="en-US" sz="2300" smtClean="0">
                <a:solidFill>
                  <a:srgbClr val="000000"/>
                </a:solidFill>
                <a:latin typeface="Calibri" panose="020F0502020204030204" pitchFamily="34" charset="0"/>
              </a:rPr>
              <a:t> (not </a:t>
            </a:r>
            <a:r>
              <a:rPr lang="en-US" altLang="en-US" sz="2300" smtClean="0">
                <a:solidFill>
                  <a:srgbClr val="0000FF"/>
                </a:solidFill>
                <a:latin typeface="Calibri" panose="020F0502020204030204" pitchFamily="34" charset="0"/>
              </a:rPr>
              <a:t>pointers </a:t>
            </a:r>
            <a:r>
              <a:rPr lang="en-US" altLang="en-US" sz="2300" smtClean="0">
                <a:solidFill>
                  <a:srgbClr val="000000"/>
                </a:solidFill>
                <a:latin typeface="Calibri" panose="020F0502020204030204" pitchFamily="34" charset="0"/>
              </a:rPr>
              <a:t>or </a:t>
            </a:r>
            <a:r>
              <a:rPr lang="en-US" altLang="en-US" sz="2300" smtClean="0">
                <a:solidFill>
                  <a:srgbClr val="0000FF"/>
                </a:solidFill>
                <a:latin typeface="Calibri" panose="020F0502020204030204" pitchFamily="34" charset="0"/>
              </a:rPr>
              <a:t>references </a:t>
            </a:r>
            <a:r>
              <a:rPr lang="en-US" altLang="en-US" sz="2300" smtClean="0">
                <a:solidFill>
                  <a:srgbClr val="000000"/>
                </a:solidFill>
                <a:latin typeface="Calibri" panose="020F0502020204030204" pitchFamily="34" charset="0"/>
              </a:rPr>
              <a:t>that could be set at </a:t>
            </a:r>
            <a:r>
              <a:rPr lang="en-US" altLang="en-US" sz="2300" smtClean="0">
                <a:solidFill>
                  <a:srgbClr val="C00000"/>
                </a:solidFill>
                <a:latin typeface="Calibri" panose="020F0502020204030204" pitchFamily="34" charset="0"/>
              </a:rPr>
              <a:t>execution time</a:t>
            </a:r>
            <a:r>
              <a:rPr lang="en-US" altLang="en-US" sz="2300" smtClean="0">
                <a:solidFill>
                  <a:srgbClr val="000000"/>
                </a:solidFill>
                <a:latin typeface="Calibri" panose="020F0502020204030204" pitchFamily="34" charset="0"/>
              </a:rPr>
              <a:t>), the compiler can identify each object’s type to determine which print and earnings functions are called.</a:t>
            </a:r>
            <a:br>
              <a:rPr lang="en-US" altLang="en-US" sz="2300" smtClean="0">
                <a:solidFill>
                  <a:srgbClr val="000000"/>
                </a:solidFill>
                <a:latin typeface="Calibri" panose="020F0502020204030204" pitchFamily="34" charset="0"/>
              </a:rPr>
            </a:br>
            <a:endParaRPr lang="en-US" altLang="en-US" sz="1400" smtClean="0">
              <a:solidFill>
                <a:srgbClr val="000000"/>
              </a:solidFill>
              <a:latin typeface="Calibri" panose="020F0502020204030204" pitchFamily="34" charset="0"/>
            </a:endParaRPr>
          </a:p>
          <a:p>
            <a:pPr eaLnBrk="1" hangingPunct="1"/>
            <a:r>
              <a:rPr lang="en-US" altLang="en-US" sz="2300" b="1" smtClean="0">
                <a:solidFill>
                  <a:srgbClr val="008000"/>
                </a:solidFill>
                <a:latin typeface="Calibri" panose="020F0502020204030204" pitchFamily="34" charset="0"/>
              </a:rPr>
              <a:t>Remember </a:t>
            </a:r>
            <a:r>
              <a:rPr lang="en-US" altLang="en-US" sz="2300" b="1" smtClean="0">
                <a:solidFill>
                  <a:srgbClr val="0000FF"/>
                </a:solidFill>
                <a:latin typeface="Calibri" panose="020F0502020204030204" pitchFamily="34" charset="0"/>
              </a:rPr>
              <a:t>polymorphism</a:t>
            </a:r>
            <a:r>
              <a:rPr lang="en-US" altLang="en-US" sz="2300" b="1" smtClean="0">
                <a:solidFill>
                  <a:srgbClr val="008000"/>
                </a:solidFill>
                <a:latin typeface="Calibri" panose="020F0502020204030204" pitchFamily="34" charset="0"/>
              </a:rPr>
              <a:t> requires the use of: </a:t>
            </a:r>
          </a:p>
          <a:p>
            <a:pPr lvl="1" eaLnBrk="1" hangingPunct="1"/>
            <a:r>
              <a:rPr lang="en-US" altLang="en-US" sz="1900" b="1" smtClean="0">
                <a:solidFill>
                  <a:srgbClr val="008000"/>
                </a:solidFill>
                <a:latin typeface="Calibri" panose="020F0502020204030204" pitchFamily="34" charset="0"/>
              </a:rPr>
              <a:t>pointers or references</a:t>
            </a:r>
          </a:p>
          <a:p>
            <a:pPr lvl="1" eaLnBrk="1" hangingPunct="1"/>
            <a:r>
              <a:rPr lang="en-US" altLang="en-US" sz="1900" b="1" smtClean="0">
                <a:solidFill>
                  <a:srgbClr val="008000"/>
                </a:solidFill>
                <a:latin typeface="Calibri" panose="020F0502020204030204" pitchFamily="34" charset="0"/>
              </a:rPr>
              <a:t>virtual functions</a:t>
            </a:r>
          </a:p>
          <a:p>
            <a:pPr lvl="1" eaLnBrk="1" hangingPunct="1"/>
            <a:r>
              <a:rPr lang="en-US" altLang="en-US" sz="1900" b="1" smtClean="0">
                <a:solidFill>
                  <a:srgbClr val="008000"/>
                </a:solidFill>
                <a:latin typeface="Calibri" panose="020F0502020204030204" pitchFamily="34" charset="0"/>
              </a:rPr>
              <a:t>dynamic binding (run time binding).</a:t>
            </a:r>
          </a:p>
        </p:txBody>
      </p:sp>
      <p:sp>
        <p:nvSpPr>
          <p:cNvPr id="12288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©1992-2014 by Pearson Education, Inc. All Rights Reserved.</a:t>
            </a:r>
          </a:p>
        </p:txBody>
      </p:sp>
      <p:sp>
        <p:nvSpPr>
          <p:cNvPr id="3" name="Rounded Rectangle 2"/>
          <p:cNvSpPr/>
          <p:nvPr/>
        </p:nvSpPr>
        <p:spPr>
          <a:xfrm>
            <a:off x="457200" y="4267200"/>
            <a:ext cx="6629400" cy="1600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Wiki Page" ma:contentTypeID="0x01010800C661CDCFE8494F4E9AB730BE44130AE2" ma:contentTypeVersion="1" ma:contentTypeDescription="Create a new wiki page." ma:contentTypeScope="" ma:versionID="ac3f0c655fe2ae58085a4548e8dc0796">
  <xsd:schema xmlns:xsd="http://www.w3.org/2001/XMLSchema" xmlns:xs="http://www.w3.org/2001/XMLSchema" xmlns:p="http://schemas.microsoft.com/office/2006/metadata/properties" xmlns:ns1="http://schemas.microsoft.com/sharepoint/v3" xmlns:ns2="e5222bea-0a0f-4f8c-b9f7-21e1ae72cb64" targetNamespace="http://schemas.microsoft.com/office/2006/metadata/properties" ma:root="true" ma:fieldsID="35dc98d1b06bd8f9f810fb7c0d70b157" ns1:_="" ns2:_="">
    <xsd:import namespace="http://schemas.microsoft.com/sharepoint/v3"/>
    <xsd:import namespace="e5222bea-0a0f-4f8c-b9f7-21e1ae72cb64"/>
    <xsd:element name="properties">
      <xsd:complexType>
        <xsd:sequence>
          <xsd:element name="documentManagement">
            <xsd:complexType>
              <xsd:all>
                <xsd:element ref="ns1:WikiField" minOccurs="0"/>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WikiField" ma:index="7" nillable="true" ma:displayName="Wiki Content" ma:internalName="WikiField">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5222bea-0a0f-4f8c-b9f7-21e1ae72cb6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WikiEditForm</Display>
  <Edit>WikiEditForm</Edit>
  <New>WikiEditForm</New>
</FormTemplates>
</file>

<file path=customXml/item3.xml><?xml version="1.0" encoding="utf-8"?>
<p:properties xmlns:p="http://schemas.microsoft.com/office/2006/metadata/properties" xmlns:xsi="http://www.w3.org/2001/XMLSchema-instance" xmlns:pc="http://schemas.microsoft.com/office/infopath/2007/PartnerControls">
  <documentManagement>
    <WikiField xmlns="http://schemas.microsoft.com/sharepoint/v3" xsi:nil="true"/>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7391A8BD-6F62-4893-8F56-58562B313B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5222bea-0a0f-4f8c-b9f7-21e1ae72cb6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2E2B301-998C-427C-9C2D-EE3BDF3C973C}">
  <ds:schemaRefs>
    <ds:schemaRef ds:uri="http://schemas.microsoft.com/sharepoint/v3/contenttype/forms"/>
  </ds:schemaRefs>
</ds:datastoreItem>
</file>

<file path=customXml/itemProps3.xml><?xml version="1.0" encoding="utf-8"?>
<ds:datastoreItem xmlns:ds="http://schemas.openxmlformats.org/officeDocument/2006/customXml" ds:itemID="{DC3E2311-94C5-4AB2-A301-8C3A13D8EACB}">
  <ds:schemaRefs>
    <ds:schemaRef ds:uri="http://purl.org/dc/terms/"/>
    <ds:schemaRef ds:uri="http://schemas.microsoft.com/sharepoint/v3"/>
    <ds:schemaRef ds:uri="http://purl.org/dc/elements/1.1/"/>
    <ds:schemaRef ds:uri="http://www.w3.org/XML/1998/namespace"/>
    <ds:schemaRef ds:uri="http://schemas.openxmlformats.org/package/2006/metadata/core-properties"/>
    <ds:schemaRef ds:uri="e5222bea-0a0f-4f8c-b9f7-21e1ae72cb64"/>
    <ds:schemaRef ds:uri="http://schemas.microsoft.com/office/2006/documentManagement/types"/>
    <ds:schemaRef ds:uri="http://schemas.microsoft.com/office/infopath/2007/PartnerControls"/>
    <ds:schemaRef ds:uri="http://schemas.microsoft.com/office/2006/metadata/properties"/>
    <ds:schemaRef ds:uri="http://purl.org/dc/dcmitype/"/>
  </ds:schemaRefs>
</ds:datastoreItem>
</file>

<file path=customXml/itemProps4.xml><?xml version="1.0" encoding="utf-8"?>
<ds:datastoreItem xmlns:ds="http://schemas.openxmlformats.org/officeDocument/2006/customXml" ds:itemID="{0C13C08A-EE80-4BE3-ABA0-5A0099BA2AC9}">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DeitelPowerPointTemplate</Template>
  <TotalTime>2571</TotalTime>
  <Words>3722</Words>
  <Application>Microsoft Office PowerPoint</Application>
  <PresentationFormat>On-screen Show (4:3)</PresentationFormat>
  <Paragraphs>440</Paragraphs>
  <Slides>122</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122</vt:i4>
      </vt:variant>
    </vt:vector>
  </HeadingPairs>
  <TitlesOfParts>
    <vt:vector size="136" baseType="lpstr">
      <vt:lpstr>Aldhabi</vt:lpstr>
      <vt:lpstr>Arial</vt:lpstr>
      <vt:lpstr>Calibri</vt:lpstr>
      <vt:lpstr>Consolas</vt:lpstr>
      <vt:lpstr>Goudy Sans Medium</vt:lpstr>
      <vt:lpstr>Lucida Console</vt:lpstr>
      <vt:lpstr>Lucida Sans Unicode</vt:lpstr>
      <vt:lpstr>Tahoma</vt:lpstr>
      <vt:lpstr>Times New Roman</vt:lpstr>
      <vt:lpstr>Verdana</vt:lpstr>
      <vt:lpstr>Wingdings</vt:lpstr>
      <vt:lpstr>Wingdings 2</vt:lpstr>
      <vt:lpstr>Wingdings 3</vt:lpstr>
      <vt:lpstr>Concourse</vt:lpstr>
      <vt:lpstr>Chapter 12 Object-Oriented Programming: Polymorphism</vt:lpstr>
      <vt:lpstr>PowerPoint Presentation</vt:lpstr>
      <vt:lpstr>PowerPoint Presentation</vt:lpstr>
      <vt:lpstr>PowerPoint Presentation</vt:lpstr>
      <vt:lpstr>12.1  Introduction</vt:lpstr>
      <vt:lpstr>12.1  Introduction (cont.)</vt:lpstr>
      <vt:lpstr>PowerPoint Presentation</vt:lpstr>
      <vt:lpstr>PowerPoint Presentation</vt:lpstr>
      <vt:lpstr>12.3  Relationships Among Objects in an Inheritance Hierarchy</vt:lpstr>
      <vt:lpstr>12.3.1 Invoking Base-Class Functions from Derived-  Class Objects</vt:lpstr>
      <vt:lpstr>PowerPoint Presentation</vt:lpstr>
      <vt:lpstr>PowerPoint Presentation</vt:lpstr>
      <vt:lpstr>PowerPoint Presentation</vt:lpstr>
      <vt:lpstr>PowerPoint Presentation</vt:lpstr>
      <vt:lpstr>PowerPoint Presentation</vt:lpstr>
      <vt:lpstr>12.3.1 Invoking Base-Class Functions     from Derived-Class Objects (cont.)</vt:lpstr>
      <vt:lpstr>12.3.1 Invoking Base-Class Functions      from Derived-Class Objects (cont.)</vt:lpstr>
      <vt:lpstr>12.3.1   Invoking Base-Class Functions      from Derived-Class Objects (cont.)</vt:lpstr>
      <vt:lpstr>12.3.2 Aiming Derived-Class Pointers at     Base-Class Objects</vt:lpstr>
      <vt:lpstr>PowerPoint Presentation</vt:lpstr>
      <vt:lpstr>12.3.3 Derived-Class Member-Function      Calls via Base-Class Pointers</vt:lpstr>
      <vt:lpstr>PowerPoint Presentation</vt:lpstr>
      <vt:lpstr>PowerPoint Presentation</vt:lpstr>
      <vt:lpstr>Class Hierarchy A &lt;– AB &lt;- ABC</vt:lpstr>
      <vt:lpstr>12.3.3 Derived-Class Member-Function Calls     via Base-Class Pointers (cont.)</vt:lpstr>
      <vt:lpstr>PowerPoint Presentation</vt:lpstr>
      <vt:lpstr>12.3.4 Virtual Functions and Virtual Destructors</vt:lpstr>
      <vt:lpstr>PowerPoint Presentation</vt:lpstr>
      <vt:lpstr>12.3.4 Virtual Functions and Virtual Destructors</vt:lpstr>
      <vt:lpstr>PowerPoint Presentation</vt:lpstr>
      <vt:lpstr>PowerPoint Presentation</vt:lpstr>
      <vt:lpstr>PowerPoint Presentation</vt:lpstr>
      <vt:lpstr>12.3.4 Virtual Functions and Virtual Destructors (cont.)</vt:lpstr>
      <vt:lpstr>12.3.4 Virtual Functions and Virtual Destructors (cont.)</vt:lpstr>
      <vt:lpstr>12.3.4 Virtual Functions and Virtual Destructors (cont.)</vt:lpstr>
      <vt:lpstr>PowerPoint Presentation</vt:lpstr>
      <vt:lpstr>PowerPoint Presentation</vt:lpstr>
      <vt:lpstr>PowerPoint Presentation</vt:lpstr>
      <vt:lpstr>PowerPoint Presentation</vt:lpstr>
      <vt:lpstr>PowerPoint Presentation</vt:lpstr>
      <vt:lpstr>12.3.4 Virtual Functions and Virtual Destructors (cont.)</vt:lpstr>
      <vt:lpstr>PowerPoint Presentation</vt:lpstr>
      <vt:lpstr>PowerPoint Presentation</vt:lpstr>
      <vt:lpstr>PowerPoint Presentation</vt:lpstr>
      <vt:lpstr>PowerPoint Presentation</vt:lpstr>
      <vt:lpstr>PowerPoint Presentation</vt:lpstr>
      <vt:lpstr>12.3.4 Virtual Functions and Virtual Destructors (cont.)</vt:lpstr>
      <vt:lpstr>12.3.4 Virtual Functions and Virtual Destructors (cont.)</vt:lpstr>
      <vt:lpstr>PowerPoint Presentation</vt:lpstr>
      <vt:lpstr>PowerPoint Presentation</vt:lpstr>
      <vt:lpstr>12.3.4 Virtual Functions and Virtual Destructors (cont.)</vt:lpstr>
      <vt:lpstr>12.3.4 Virtual Functions and Virtual Destructors (cont.)</vt:lpstr>
      <vt:lpstr>12.4  Type Fields and switch Statements</vt:lpstr>
      <vt:lpstr>PowerPoint Presentation</vt:lpstr>
      <vt:lpstr>12.5  Abstract Classes and Pure virtual Functions</vt:lpstr>
      <vt:lpstr>12.5  Abstract Classes and Pure virtual Functions</vt:lpstr>
      <vt:lpstr>12.5  Abstract Classes and Pure virtual Functions</vt:lpstr>
      <vt:lpstr>12.5  Abstract Classes and Pure virtual Functions</vt:lpstr>
      <vt:lpstr>PowerPoint Presentation</vt:lpstr>
      <vt:lpstr>PowerPoint Presentation</vt:lpstr>
      <vt:lpstr>PowerPoint Presentation</vt:lpstr>
      <vt:lpstr>12.5  Abstract Classes and Pure virtual Functions</vt:lpstr>
      <vt:lpstr>12.5  Abstract Classes and Pure virtual Functions</vt:lpstr>
      <vt:lpstr>12.6  Case Study: Payroll System Using Polymorphism (cont.)</vt:lpstr>
      <vt:lpstr>12.6  Case Study: Payroll System Using Polymorphism (cont.)</vt:lpstr>
      <vt:lpstr>PowerPoint Presentation</vt:lpstr>
      <vt:lpstr>PowerPoint Presentation</vt:lpstr>
      <vt:lpstr>12.6.1 Creating Abstract Base Class Employee</vt:lpstr>
      <vt:lpstr>12.6.1 Creating Abstract Base Class Employee (cont.)</vt:lpstr>
      <vt:lpstr>12.6.1 Creating Abstract Base Class Employee (cont.)</vt:lpstr>
      <vt:lpstr>12.6.1 Creating Abstract Base Class Employee (cont.)</vt:lpstr>
      <vt:lpstr>PowerPoint Presentation</vt:lpstr>
      <vt:lpstr>12.6.1 Creating Abstract Base Class Employee (cont.)</vt:lpstr>
      <vt:lpstr>12.6.1 Creating Abstract Base Class Employee (cont.)</vt:lpstr>
      <vt:lpstr>PowerPoint Presentation</vt:lpstr>
      <vt:lpstr>PowerPoint Presentation</vt:lpstr>
      <vt:lpstr>PowerPoint Presentation</vt:lpstr>
      <vt:lpstr>PowerPoint Presentation</vt:lpstr>
      <vt:lpstr>PowerPoint Presentation</vt:lpstr>
      <vt:lpstr>12.6.2 Creating Concrete Derived Class      SalariedEmployee</vt:lpstr>
      <vt:lpstr>PowerPoint Presentation</vt:lpstr>
      <vt:lpstr>PowerPoint Presentation</vt:lpstr>
      <vt:lpstr>12.6.2 Creating Concrete Derived Class      SalariedEmployee (cont.)</vt:lpstr>
      <vt:lpstr>PowerPoint Presentation</vt:lpstr>
      <vt:lpstr>PowerPoint Presentation</vt:lpstr>
      <vt:lpstr>12.6.2 Creating Concrete Derived Class      SalariedEmployee (cont.)</vt:lpstr>
      <vt:lpstr>12.6.3 Creating Concrete Derived Class      CommissionEmployee</vt:lpstr>
      <vt:lpstr>PowerPoint Presentation</vt:lpstr>
      <vt:lpstr>PowerPoint Presentation</vt:lpstr>
      <vt:lpstr>PowerPoint Presentation</vt:lpstr>
      <vt:lpstr>PowerPoint Presentation</vt:lpstr>
      <vt:lpstr>PowerPoint Presentation</vt:lpstr>
      <vt:lpstr>12.6.4 Creating Indirect Concrete Derived Class     BasePlusCommissionEmployee</vt:lpstr>
      <vt:lpstr>PowerPoint Presentation</vt:lpstr>
      <vt:lpstr>PowerPoint Presentation</vt:lpstr>
      <vt:lpstr>PowerPoint Presentation</vt:lpstr>
      <vt:lpstr>PowerPoint Presentation</vt:lpstr>
      <vt:lpstr>PowerPoint Presentation</vt:lpstr>
      <vt:lpstr>12.6.5 Demonstrating Polymorphic 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12.6.5 Demonstrating Polymorphic Processing (cont.)</vt:lpstr>
      <vt:lpstr>12.6.5 Demonstrating Polymorphic Processing (cont.)</vt:lpstr>
      <vt:lpstr>PowerPoint Presentation</vt:lpstr>
      <vt:lpstr>PowerPoint Presentation</vt:lpstr>
      <vt:lpstr>PowerPoint Presentation</vt:lpstr>
      <vt:lpstr>12.8  Case Study: Payroll System Using Polymorphism and Runtime Type Information with Downcasting, dynamic_cast, typeid and type_info</vt:lpstr>
      <vt:lpstr>12.8  Case Study: Payroll System Using Polymorphism and Runtime Type Information with Downcasting, dynamic_cast, typeid and type_info (cont.)</vt:lpstr>
      <vt:lpstr>PowerPoint Presentation</vt:lpstr>
      <vt:lpstr>PowerPoint Presentation</vt:lpstr>
      <vt:lpstr>PowerPoint Presentation</vt:lpstr>
      <vt:lpstr>PowerPoint Presentation</vt:lpstr>
      <vt:lpstr>12.8  Case Study: Payroll System Using Polymorphism and Runtime Type Information with Downcasting, dynamic_cast, typeid and type_info (cont.)</vt:lpstr>
      <vt:lpstr>12.8  Case Study: Payroll System Using Polymorphism and Runtime Type Information with Downcasting, dynamic_cast, typeid and type_info (cont.)</vt:lpstr>
      <vt:lpstr>12.8  Case Study: Payroll System Using Polymorphism and Runtime Type Information with Downcasting, dynamic_cast, typeid and type_info (cont.)</vt:lpstr>
      <vt:lpstr>12.8  Case Study: Payroll System Using Polymorphism and Runtime Type Information with Downcasting, dynamic_cast, typeid and type_info (cont.)</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Programming: Polymorphism</dc:title>
  <dc:creator>Windows User</dc:creator>
  <cp:lastModifiedBy>jack wilson</cp:lastModifiedBy>
  <cp:revision>102</cp:revision>
  <cp:lastPrinted>2016-03-23T23:06:49Z</cp:lastPrinted>
  <dcterms:created xsi:type="dcterms:W3CDTF">2009-10-06T15:17:58Z</dcterms:created>
  <dcterms:modified xsi:type="dcterms:W3CDTF">2016-03-23T23:35:16Z</dcterms:modified>
</cp:coreProperties>
</file>